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52" r:id="rId2"/>
    <p:sldId id="336" r:id="rId3"/>
    <p:sldId id="337" r:id="rId4"/>
    <p:sldId id="338" r:id="rId5"/>
    <p:sldId id="377" r:id="rId6"/>
    <p:sldId id="341" r:id="rId7"/>
    <p:sldId id="372" r:id="rId8"/>
    <p:sldId id="373" r:id="rId9"/>
    <p:sldId id="351" r:id="rId10"/>
    <p:sldId id="374" r:id="rId11"/>
    <p:sldId id="318" r:id="rId12"/>
    <p:sldId id="375" r:id="rId13"/>
    <p:sldId id="376" r:id="rId14"/>
    <p:sldId id="370" r:id="rId15"/>
    <p:sldId id="371" r:id="rId16"/>
    <p:sldId id="3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192"/>
    <a:srgbClr val="CC0000"/>
    <a:srgbClr val="003BB0"/>
    <a:srgbClr val="FF3399"/>
    <a:srgbClr val="D09E00"/>
    <a:srgbClr val="A0B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2024" autoAdjust="0"/>
  </p:normalViewPr>
  <p:slideViewPr>
    <p:cSldViewPr>
      <p:cViewPr varScale="1">
        <p:scale>
          <a:sx n="108" d="100"/>
          <a:sy n="108" d="100"/>
        </p:scale>
        <p:origin x="4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a:t>Market Cap of Leading Biotechs</a:t>
            </a:r>
          </a:p>
          <a:p>
            <a:pPr>
              <a:defRPr sz="1600"/>
            </a:pPr>
            <a:r>
              <a:rPr lang="en-US" sz="1600" dirty="0"/>
              <a:t>in T-Cell Space by Technology </a:t>
            </a:r>
          </a:p>
        </c:rich>
      </c:tx>
      <c:layout>
        <c:manualLayout>
          <c:xMode val="edge"/>
          <c:yMode val="edge"/>
          <c:x val="0.29939519656817093"/>
          <c:y val="1.5384615384615432E-2"/>
        </c:manualLayout>
      </c:layout>
      <c:overlay val="0"/>
    </c:title>
    <c:autoTitleDeleted val="0"/>
    <c:plotArea>
      <c:layout>
        <c:manualLayout>
          <c:layoutTarget val="inner"/>
          <c:xMode val="edge"/>
          <c:yMode val="edge"/>
          <c:x val="0.1087249174498352"/>
          <c:y val="0.13809711286089349"/>
          <c:w val="0.6725182534001517"/>
          <c:h val="0.74808701796890864"/>
        </c:manualLayout>
      </c:layout>
      <c:barChart>
        <c:barDir val="col"/>
        <c:grouping val="stacked"/>
        <c:varyColors val="0"/>
        <c:ser>
          <c:idx val="0"/>
          <c:order val="0"/>
          <c:tx>
            <c:strRef>
              <c:f>Sheet1!$B$1</c:f>
              <c:strCache>
                <c:ptCount val="1"/>
                <c:pt idx="0">
                  <c:v>Affimed Therapeutics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Sheet1!$B$2:$B$7</c:f>
              <c:numCache>
                <c:formatCode>General</c:formatCode>
                <c:ptCount val="6"/>
                <c:pt idx="0">
                  <c:v>234.565</c:v>
                </c:pt>
              </c:numCache>
            </c:numRef>
          </c:val>
        </c:ser>
        <c:ser>
          <c:idx val="1"/>
          <c:order val="1"/>
          <c:tx>
            <c:strRef>
              <c:f>Sheet1!$C$1</c:f>
              <c:strCache>
                <c:ptCount val="1"/>
                <c:pt idx="0">
                  <c:v>Atara Biotherapeutics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Sheet1!$C$2:$C$7</c:f>
              <c:numCache>
                <c:formatCode>General</c:formatCode>
                <c:ptCount val="6"/>
                <c:pt idx="3">
                  <c:v>1202</c:v>
                </c:pt>
              </c:numCache>
            </c:numRef>
          </c:val>
        </c:ser>
        <c:ser>
          <c:idx val="2"/>
          <c:order val="2"/>
          <c:tx>
            <c:strRef>
              <c:f>Sheet1!$D$1</c:f>
              <c:strCache>
                <c:ptCount val="1"/>
                <c:pt idx="0">
                  <c:v>Bellicum</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Sheet1!$D$2:$D$7</c:f>
              <c:numCache>
                <c:formatCode>General</c:formatCode>
                <c:ptCount val="6"/>
                <c:pt idx="1">
                  <c:v>694.01800000000003</c:v>
                </c:pt>
                <c:pt idx="4">
                  <c:v>694.01800000000003</c:v>
                </c:pt>
              </c:numCache>
            </c:numRef>
          </c:val>
        </c:ser>
        <c:ser>
          <c:idx val="3"/>
          <c:order val="3"/>
          <c:tx>
            <c:strRef>
              <c:f>Sheet1!$E$1</c:f>
              <c:strCache>
                <c:ptCount val="1"/>
                <c:pt idx="0">
                  <c:v>Bluebird Bio</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Sheet1!$E$2:$E$7</c:f>
              <c:numCache>
                <c:formatCode>General</c:formatCode>
                <c:ptCount val="6"/>
                <c:pt idx="1">
                  <c:v>4294</c:v>
                </c:pt>
              </c:numCache>
            </c:numRef>
          </c:val>
        </c:ser>
        <c:ser>
          <c:idx val="4"/>
          <c:order val="4"/>
          <c:tx>
            <c:strRef>
              <c:f>Sheet1!$F$1</c:f>
              <c:strCache>
                <c:ptCount val="1"/>
                <c:pt idx="0">
                  <c:v>Cellectis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Sheet1!$F$2:$F$7</c:f>
              <c:numCache>
                <c:formatCode>General</c:formatCode>
                <c:ptCount val="6"/>
                <c:pt idx="1">
                  <c:v>1152</c:v>
                </c:pt>
              </c:numCache>
            </c:numRef>
          </c:val>
        </c:ser>
        <c:ser>
          <c:idx val="5"/>
          <c:order val="5"/>
          <c:tx>
            <c:strRef>
              <c:f>Sheet1!$G$1</c:f>
              <c:strCache>
                <c:ptCount val="1"/>
                <c:pt idx="0">
                  <c:v>Cellular Biomedicine Grp</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Sheet1!$G$2:$G$7</c:f>
              <c:numCache>
                <c:formatCode>General</c:formatCode>
                <c:ptCount val="6"/>
                <c:pt idx="1">
                  <c:v>284.33699999999851</c:v>
                </c:pt>
              </c:numCache>
            </c:numRef>
          </c:val>
        </c:ser>
        <c:ser>
          <c:idx val="6"/>
          <c:order val="6"/>
          <c:tx>
            <c:strRef>
              <c:f>Sheet1!$H$1</c:f>
              <c:strCache>
                <c:ptCount val="1"/>
                <c:pt idx="0">
                  <c:v>Emergent Biosolutions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Sheet1!$H$2:$H$7</c:f>
              <c:numCache>
                <c:formatCode>General</c:formatCode>
                <c:ptCount val="6"/>
                <c:pt idx="0">
                  <c:v>1152</c:v>
                </c:pt>
              </c:numCache>
            </c:numRef>
          </c:val>
        </c:ser>
        <c:ser>
          <c:idx val="7"/>
          <c:order val="7"/>
          <c:tx>
            <c:strRef>
              <c:f>Sheet1!$I$1</c:f>
              <c:strCache>
                <c:ptCount val="1"/>
                <c:pt idx="0">
                  <c:v>Juno Therapeutics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Sheet1!$I$2:$I$7</c:f>
              <c:numCache>
                <c:formatCode>General</c:formatCode>
                <c:ptCount val="6"/>
                <c:pt idx="1">
                  <c:v>4727</c:v>
                </c:pt>
                <c:pt idx="2">
                  <c:v>4727</c:v>
                </c:pt>
              </c:numCache>
            </c:numRef>
          </c:val>
        </c:ser>
        <c:ser>
          <c:idx val="8"/>
          <c:order val="8"/>
          <c:tx>
            <c:strRef>
              <c:f>Sheet1!$J$1</c:f>
              <c:strCache>
                <c:ptCount val="1"/>
                <c:pt idx="0">
                  <c:v>Kite Pharma</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Sheet1!$J$2:$J$7</c:f>
              <c:numCache>
                <c:formatCode>General</c:formatCode>
                <c:ptCount val="6"/>
                <c:pt idx="1">
                  <c:v>2506</c:v>
                </c:pt>
                <c:pt idx="2">
                  <c:v>2506</c:v>
                </c:pt>
              </c:numCache>
            </c:numRef>
          </c:val>
        </c:ser>
        <c:ser>
          <c:idx val="9"/>
          <c:order val="9"/>
          <c:tx>
            <c:strRef>
              <c:f>Sheet1!$K$1</c:f>
              <c:strCache>
                <c:ptCount val="1"/>
                <c:pt idx="0">
                  <c:v>Lion Biotechnology </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Sheet1!$K$2:$K$7</c:f>
              <c:numCache>
                <c:formatCode>General</c:formatCode>
                <c:ptCount val="6"/>
                <c:pt idx="5">
                  <c:v>536</c:v>
                </c:pt>
              </c:numCache>
            </c:numRef>
          </c:val>
        </c:ser>
        <c:ser>
          <c:idx val="10"/>
          <c:order val="10"/>
          <c:tx>
            <c:strRef>
              <c:f>Sheet1!$L$1</c:f>
              <c:strCache>
                <c:ptCount val="1"/>
                <c:pt idx="0">
                  <c:v>MacroGenics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Sheet1!$L$2:$L$7</c:f>
              <c:numCache>
                <c:formatCode>General</c:formatCode>
                <c:ptCount val="6"/>
                <c:pt idx="0">
                  <c:v>974</c:v>
                </c:pt>
              </c:numCache>
            </c:numRef>
          </c:val>
        </c:ser>
        <c:ser>
          <c:idx val="11"/>
          <c:order val="11"/>
          <c:tx>
            <c:strRef>
              <c:f>Sheet1!$M$1</c:f>
              <c:strCache>
                <c:ptCount val="1"/>
                <c:pt idx="0">
                  <c:v>MolMed</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Sheet1!$M$2:$M$7</c:f>
              <c:numCache>
                <c:formatCode>General</c:formatCode>
                <c:ptCount val="6"/>
                <c:pt idx="4">
                  <c:v>103</c:v>
                </c:pt>
              </c:numCache>
            </c:numRef>
          </c:val>
        </c:ser>
        <c:ser>
          <c:idx val="12"/>
          <c:order val="12"/>
          <c:tx>
            <c:strRef>
              <c:f>Sheet1!$N$1</c:f>
              <c:strCache>
                <c:ptCount val="1"/>
                <c:pt idx="0">
                  <c:v>Sangamo Biosciences</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Sheet1!$N$2:$N$7</c:f>
              <c:numCache>
                <c:formatCode>General</c:formatCode>
                <c:ptCount val="6"/>
                <c:pt idx="1">
                  <c:v>922</c:v>
                </c:pt>
              </c:numCache>
            </c:numRef>
          </c:val>
        </c:ser>
        <c:ser>
          <c:idx val="13"/>
          <c:order val="13"/>
          <c:tx>
            <c:strRef>
              <c:f>Sheet1!$O$1</c:f>
              <c:strCache>
                <c:ptCount val="1"/>
                <c:pt idx="0">
                  <c:v>Takara Bio</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Sheet1!$O$2:$O$7</c:f>
              <c:numCache>
                <c:formatCode>General</c:formatCode>
                <c:ptCount val="6"/>
                <c:pt idx="1">
                  <c:v>1368</c:v>
                </c:pt>
                <c:pt idx="2">
                  <c:v>1368</c:v>
                </c:pt>
              </c:numCache>
            </c:numRef>
          </c:val>
        </c:ser>
        <c:ser>
          <c:idx val="14"/>
          <c:order val="14"/>
          <c:tx>
            <c:strRef>
              <c:f>Sheet1!$P$1</c:f>
              <c:strCache>
                <c:ptCount val="1"/>
                <c:pt idx="0">
                  <c:v>ZioPharm</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Sheet1!$P$2:$P$7</c:f>
              <c:numCache>
                <c:formatCode>General</c:formatCode>
                <c:ptCount val="6"/>
                <c:pt idx="1">
                  <c:v>1258</c:v>
                </c:pt>
              </c:numCache>
            </c:numRef>
          </c:val>
        </c:ser>
        <c:ser>
          <c:idx val="15"/>
          <c:order val="15"/>
          <c:tx>
            <c:strRef>
              <c:f>Sheet1!$Q$1</c:f>
              <c:strCache>
                <c:ptCount val="1"/>
                <c:pt idx="0">
                  <c:v>Column1</c:v>
                </c:pt>
              </c:strCache>
            </c:strRef>
          </c:tx>
          <c:invertIfNegative val="0"/>
          <c:cat>
            <c:strRef>
              <c:f>Sheet1!$A$2:$A$7</c:f>
              <c:strCache>
                <c:ptCount val="6"/>
                <c:pt idx="0">
                  <c:v>Bi-specific</c:v>
                </c:pt>
                <c:pt idx="1">
                  <c:v>CAR T</c:v>
                </c:pt>
                <c:pt idx="2">
                  <c:v>TCR</c:v>
                </c:pt>
                <c:pt idx="3">
                  <c:v>CTL</c:v>
                </c:pt>
                <c:pt idx="4">
                  <c:v>Other T cell
therapy</c:v>
                </c:pt>
                <c:pt idx="5">
                  <c:v>TIL</c:v>
                </c:pt>
              </c:strCache>
            </c:strRef>
          </c:cat>
          <c:val>
            <c:numRef>
              <c:f>Sheet1!$Q$2:$Q$7</c:f>
              <c:numCache>
                <c:formatCode>General</c:formatCode>
                <c:ptCount val="6"/>
              </c:numCache>
            </c:numRef>
          </c:val>
        </c:ser>
        <c:dLbls>
          <c:showLegendKey val="0"/>
          <c:showVal val="0"/>
          <c:showCatName val="0"/>
          <c:showSerName val="0"/>
          <c:showPercent val="0"/>
          <c:showBubbleSize val="0"/>
        </c:dLbls>
        <c:gapWidth val="26"/>
        <c:overlap val="100"/>
        <c:axId val="158701600"/>
        <c:axId val="155259248"/>
      </c:barChart>
      <c:catAx>
        <c:axId val="158701600"/>
        <c:scaling>
          <c:orientation val="minMax"/>
        </c:scaling>
        <c:delete val="0"/>
        <c:axPos val="b"/>
        <c:numFmt formatCode="General" sourceLinked="0"/>
        <c:majorTickMark val="out"/>
        <c:minorTickMark val="none"/>
        <c:tickLblPos val="nextTo"/>
        <c:crossAx val="155259248"/>
        <c:crosses val="autoZero"/>
        <c:auto val="1"/>
        <c:lblAlgn val="ctr"/>
        <c:lblOffset val="100"/>
        <c:noMultiLvlLbl val="0"/>
      </c:catAx>
      <c:valAx>
        <c:axId val="155259248"/>
        <c:scaling>
          <c:orientation val="minMax"/>
        </c:scaling>
        <c:delete val="0"/>
        <c:axPos val="l"/>
        <c:title>
          <c:tx>
            <c:rich>
              <a:bodyPr rot="-5400000" vert="horz"/>
              <a:lstStyle/>
              <a:p>
                <a:pPr>
                  <a:defRPr sz="1100"/>
                </a:pPr>
                <a:r>
                  <a:rPr lang="en-US" sz="1100" dirty="0"/>
                  <a:t>Market Cap ($M)</a:t>
                </a:r>
              </a:p>
            </c:rich>
          </c:tx>
          <c:layout/>
          <c:overlay val="0"/>
        </c:title>
        <c:numFmt formatCode="#,##0" sourceLinked="0"/>
        <c:majorTickMark val="out"/>
        <c:minorTickMark val="none"/>
        <c:tickLblPos val="nextTo"/>
        <c:crossAx val="158701600"/>
        <c:crosses val="autoZero"/>
        <c:crossBetween val="between"/>
      </c:valAx>
    </c:plotArea>
    <c:legend>
      <c:legendPos val="r"/>
      <c:legendEntry>
        <c:idx val="0"/>
        <c:delete val="1"/>
      </c:legendEntry>
      <c:layout>
        <c:manualLayout>
          <c:xMode val="edge"/>
          <c:yMode val="edge"/>
          <c:x val="0.7722826294440468"/>
          <c:y val="9.5543984421302186E-2"/>
          <c:w val="0.22771737055595334"/>
          <c:h val="0.72349906866480473"/>
        </c:manualLayout>
      </c:layout>
      <c:overlay val="0"/>
      <c:txPr>
        <a:bodyPr/>
        <a:lstStyle/>
        <a:p>
          <a:pPr>
            <a:defRPr sz="1200"/>
          </a:pPr>
          <a:endParaRPr lang="es-ES"/>
        </a:p>
      </c:txPr>
    </c:legend>
    <c:plotVisOnly val="1"/>
    <c:dispBlanksAs val="gap"/>
    <c:showDLblsOverMax val="0"/>
  </c:chart>
  <c:txPr>
    <a:bodyPr/>
    <a:lstStyle/>
    <a:p>
      <a:pPr>
        <a:defRPr sz="1000">
          <a:latin typeface="Tahoma"/>
          <a:cs typeface="Tahoma"/>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smtClean="0"/>
              <a:t>Clinical-Stage and Marketed </a:t>
            </a:r>
          </a:p>
          <a:p>
            <a:pPr>
              <a:defRPr sz="1600"/>
            </a:pPr>
            <a:r>
              <a:rPr lang="en-US" sz="1600" dirty="0" smtClean="0"/>
              <a:t>Immunotherapies by Mechanism</a:t>
            </a:r>
          </a:p>
          <a:p>
            <a:pPr>
              <a:defRPr sz="1600"/>
            </a:pPr>
            <a:r>
              <a:rPr lang="en-US" sz="1600" b="0" dirty="0" smtClean="0"/>
              <a:t>n</a:t>
            </a:r>
            <a:r>
              <a:rPr lang="en-US" sz="1600" b="0" baseline="0" dirty="0" smtClean="0"/>
              <a:t> </a:t>
            </a:r>
            <a:r>
              <a:rPr lang="en-US" sz="1600" b="0" dirty="0" smtClean="0"/>
              <a:t>= 432</a:t>
            </a:r>
            <a:endParaRPr lang="en-US" sz="1600" b="0" dirty="0"/>
          </a:p>
        </c:rich>
      </c:tx>
      <c:layout>
        <c:manualLayout>
          <c:xMode val="edge"/>
          <c:yMode val="edge"/>
          <c:x val="0.29409352120458632"/>
          <c:y val="1.6129032258064536E-2"/>
        </c:manualLayout>
      </c:layout>
      <c:overlay val="0"/>
    </c:title>
    <c:autoTitleDeleted val="0"/>
    <c:plotArea>
      <c:layout>
        <c:manualLayout>
          <c:layoutTarget val="inner"/>
          <c:xMode val="edge"/>
          <c:yMode val="edge"/>
          <c:x val="0.26366583782290381"/>
          <c:y val="0.22532152230971003"/>
          <c:w val="0.47719533084680199"/>
          <c:h val="0.73118639403945451"/>
        </c:manualLayout>
      </c:layout>
      <c:pieChart>
        <c:varyColors val="1"/>
        <c:ser>
          <c:idx val="0"/>
          <c:order val="0"/>
          <c:tx>
            <c:strRef>
              <c:f>Sheet1!$B$1</c:f>
              <c:strCache>
                <c:ptCount val="1"/>
                <c:pt idx="0">
                  <c:v>Count</c:v>
                </c:pt>
              </c:strCache>
            </c:strRef>
          </c:tx>
          <c:dLbls>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s-ES"/>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Sheet1!$A$2:$A$13</c:f>
              <c:strCache>
                <c:ptCount val="12"/>
                <c:pt idx="0">
                  <c:v>Cancer Vaccine</c:v>
                </c:pt>
                <c:pt idx="1">
                  <c:v>Checkpoint/Costim</c:v>
                </c:pt>
                <c:pt idx="2">
                  <c:v>Cell Therapy</c:v>
                </c:pt>
                <c:pt idx="3">
                  <c:v>CAR T Cells</c:v>
                </c:pt>
                <c:pt idx="4">
                  <c:v>Innate Immunity</c:v>
                </c:pt>
                <c:pt idx="5">
                  <c:v>Cytokine</c:v>
                </c:pt>
                <c:pt idx="6">
                  <c:v>Oncolytic Virus</c:v>
                </c:pt>
                <c:pt idx="7">
                  <c:v>Other Antibody</c:v>
                </c:pt>
                <c:pt idx="8">
                  <c:v>Bispecific Antibody (3)</c:v>
                </c:pt>
                <c:pt idx="9">
                  <c:v>Other (2)</c:v>
                </c:pt>
                <c:pt idx="10">
                  <c:v>Gene Therapy (2)</c:v>
                </c:pt>
                <c:pt idx="11">
                  <c:v>Oligopeptide (1)</c:v>
                </c:pt>
              </c:strCache>
            </c:strRef>
          </c:cat>
          <c:val>
            <c:numRef>
              <c:f>Sheet1!$B$2:$B$13</c:f>
              <c:numCache>
                <c:formatCode>General</c:formatCode>
                <c:ptCount val="12"/>
                <c:pt idx="0">
                  <c:v>288</c:v>
                </c:pt>
                <c:pt idx="1">
                  <c:v>44</c:v>
                </c:pt>
                <c:pt idx="2">
                  <c:v>29</c:v>
                </c:pt>
                <c:pt idx="3">
                  <c:v>15</c:v>
                </c:pt>
                <c:pt idx="4">
                  <c:v>15</c:v>
                </c:pt>
                <c:pt idx="5">
                  <c:v>13</c:v>
                </c:pt>
                <c:pt idx="6">
                  <c:v>13</c:v>
                </c:pt>
                <c:pt idx="7">
                  <c:v>7</c:v>
                </c:pt>
                <c:pt idx="8">
                  <c:v>3</c:v>
                </c:pt>
                <c:pt idx="9">
                  <c:v>2</c:v>
                </c:pt>
                <c:pt idx="10">
                  <c:v>2</c:v>
                </c:pt>
                <c:pt idx="11">
                  <c:v>1</c:v>
                </c:pt>
              </c:numCache>
            </c:numRef>
          </c:val>
        </c:ser>
        <c:dLbls>
          <c:showLegendKey val="0"/>
          <c:showVal val="0"/>
          <c:showCatName val="0"/>
          <c:showSerName val="0"/>
          <c:showPercent val="0"/>
          <c:showBubbleSize val="0"/>
          <c:showLeaderLines val="1"/>
        </c:dLbls>
        <c:firstSliceAng val="0"/>
      </c:pieChart>
    </c:plotArea>
    <c:legend>
      <c:legendPos val="l"/>
      <c:layout>
        <c:manualLayout>
          <c:xMode val="edge"/>
          <c:yMode val="edge"/>
          <c:x val="0.73588382373255978"/>
          <c:y val="0.21208767250867835"/>
          <c:w val="0.26411617626744277"/>
          <c:h val="0.70644293455253582"/>
        </c:manualLayou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smtClean="0"/>
              <a:t>Checkpoint/Costimulatory</a:t>
            </a:r>
            <a:r>
              <a:rPr lang="en-US" sz="1600" baseline="0" dirty="0" smtClean="0"/>
              <a:t> </a:t>
            </a:r>
          </a:p>
          <a:p>
            <a:pPr>
              <a:defRPr sz="1600"/>
            </a:pPr>
            <a:r>
              <a:rPr lang="en-US" sz="1600" baseline="0" dirty="0" smtClean="0"/>
              <a:t>Agents by Target</a:t>
            </a:r>
            <a:endParaRPr lang="en-US" sz="1600" dirty="0" smtClean="0"/>
          </a:p>
          <a:p>
            <a:pPr>
              <a:defRPr sz="1600"/>
            </a:pPr>
            <a:r>
              <a:rPr lang="en-US" sz="1600" b="0" dirty="0" smtClean="0"/>
              <a:t>n</a:t>
            </a:r>
            <a:r>
              <a:rPr lang="en-US" sz="1600" b="0" baseline="0" dirty="0" smtClean="0"/>
              <a:t> </a:t>
            </a:r>
            <a:r>
              <a:rPr lang="en-US" sz="1600" b="0" dirty="0" smtClean="0"/>
              <a:t>=</a:t>
            </a:r>
            <a:r>
              <a:rPr lang="en-US" sz="1600" b="0" baseline="0" dirty="0" smtClean="0"/>
              <a:t> 44</a:t>
            </a:r>
            <a:endParaRPr lang="en-US" sz="1600" b="0" dirty="0"/>
          </a:p>
        </c:rich>
      </c:tx>
      <c:layout>
        <c:manualLayout>
          <c:xMode val="edge"/>
          <c:yMode val="edge"/>
          <c:x val="0.33104986876640596"/>
          <c:y val="0.12903225806451613"/>
        </c:manualLayout>
      </c:layout>
      <c:overlay val="0"/>
    </c:title>
    <c:autoTitleDeleted val="0"/>
    <c:plotArea>
      <c:layout>
        <c:manualLayout>
          <c:layoutTarget val="inner"/>
          <c:xMode val="edge"/>
          <c:yMode val="edge"/>
          <c:x val="0.37284576407115788"/>
          <c:y val="0.46879773092879479"/>
          <c:w val="0.38972112860892383"/>
          <c:h val="0.45257937515875202"/>
        </c:manualLayout>
      </c:layout>
      <c:pieChart>
        <c:varyColors val="1"/>
        <c:ser>
          <c:idx val="0"/>
          <c:order val="0"/>
          <c:tx>
            <c:strRef>
              <c:f>Sheet1!$B$1</c:f>
              <c:strCache>
                <c:ptCount val="1"/>
                <c:pt idx="0">
                  <c:v>Count</c:v>
                </c:pt>
              </c:strCache>
            </c:strRef>
          </c:tx>
          <c:dLbls>
            <c:dLbl>
              <c:idx val="0"/>
              <c:layout>
                <c:manualLayout>
                  <c:x val="-8.9406714785651709E-2"/>
                  <c:y val="0.12697675895351673"/>
                </c:manualLayout>
              </c:layout>
              <c:spPr/>
              <c:txPr>
                <a:bodyPr/>
                <a:lstStyle/>
                <a:p>
                  <a:pPr>
                    <a:defRPr sz="1200">
                      <a:solidFill>
                        <a:schemeClr val="bg1"/>
                      </a:solidFill>
                    </a:defRPr>
                  </a:pPr>
                  <a:endParaRPr lang="es-E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
              <c:spPr/>
              <c:txPr>
                <a:bodyPr/>
                <a:lstStyle/>
                <a:p>
                  <a:pPr>
                    <a:defRPr sz="1200">
                      <a:solidFill>
                        <a:schemeClr val="bg1"/>
                      </a:solidFill>
                    </a:defRPr>
                  </a:pPr>
                  <a:endParaRPr lang="es-ES"/>
                </a:p>
              </c:txPr>
              <c:dLblPos val="inEnd"/>
              <c:showLegendKey val="0"/>
              <c:showVal val="1"/>
              <c:showCatName val="1"/>
              <c:showSerName val="0"/>
              <c:showPercent val="0"/>
              <c:showBubbleSize val="0"/>
            </c:dLbl>
            <c:dLbl>
              <c:idx val="2"/>
              <c:layout>
                <c:manualLayout>
                  <c:x val="-0.10728127734033296"/>
                  <c:y val="-8.1074845483025001E-2"/>
                </c:manualLayout>
              </c:layout>
              <c:spPr/>
              <c:txPr>
                <a:bodyPr/>
                <a:lstStyle/>
                <a:p>
                  <a:pPr>
                    <a:defRPr sz="1200">
                      <a:solidFill>
                        <a:schemeClr val="bg1"/>
                      </a:solidFill>
                    </a:defRPr>
                  </a:pPr>
                  <a:endParaRPr lang="es-E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3"/>
              <c:spPr/>
              <c:txPr>
                <a:bodyPr/>
                <a:lstStyle/>
                <a:p>
                  <a:pPr>
                    <a:defRPr sz="1200">
                      <a:solidFill>
                        <a:schemeClr val="bg1"/>
                      </a:solidFill>
                    </a:defRPr>
                  </a:pPr>
                  <a:endParaRPr lang="es-ES"/>
                </a:p>
              </c:txPr>
              <c:dLblPos val="inEnd"/>
              <c:showLegendKey val="0"/>
              <c:showVal val="1"/>
              <c:showCatName val="1"/>
              <c:showSerName val="0"/>
              <c:showPercent val="0"/>
              <c:showBubbleSize val="0"/>
            </c:dLbl>
            <c:dLbl>
              <c:idx val="4"/>
              <c:layout>
                <c:manualLayout>
                  <c:x val="-1.3731773111694373E-2"/>
                  <c:y val="-4.6084158834984335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2.4102143482064936E-2"/>
                  <c:y val="-5.1513419693506113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5.5750583260425904E-3"/>
                  <c:y val="-1.34287951909237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6.4946048410615374E-3"/>
                  <c:y val="-1.689315045296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4.3425561388159666E-3"/>
                  <c:y val="-3.6834307001947617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9"/>
              <c:layout>
                <c:manualLayout>
                  <c:x val="-5.9410542432195984E-3"/>
                  <c:y val="3.1178562357124812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0"/>
              <c:layout>
                <c:manualLayout>
                  <c:x val="-1.8531277340332553E-2"/>
                  <c:y val="-1.091715350097366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1"/>
              <c:layout>
                <c:manualLayout>
                  <c:x val="-3.1366834354039079E-2"/>
                  <c:y val="-5.1833672000677393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2"/>
              <c:layout>
                <c:manualLayout>
                  <c:x val="2.0108632254301543E-2"/>
                  <c:y val="-9.372280077893559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3"/>
              <c:layout>
                <c:manualLayout>
                  <c:x val="5.3623869932925054E-2"/>
                  <c:y val="-2.3627973922614707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s-ES"/>
              </a:p>
            </c:txPr>
            <c:dLblPos val="inEnd"/>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Sheet1!$A$2:$A$15</c:f>
              <c:strCache>
                <c:ptCount val="14"/>
                <c:pt idx="0">
                  <c:v>CXCR4</c:v>
                </c:pt>
                <c:pt idx="1">
                  <c:v>PD-L1</c:v>
                </c:pt>
                <c:pt idx="2">
                  <c:v>PD-1</c:v>
                </c:pt>
                <c:pt idx="3">
                  <c:v>Other</c:v>
                </c:pt>
                <c:pt idx="4">
                  <c:v>LAG-3</c:v>
                </c:pt>
                <c:pt idx="5">
                  <c:v>CTLA4</c:v>
                </c:pt>
                <c:pt idx="6">
                  <c:v>4-1BB</c:v>
                </c:pt>
                <c:pt idx="7">
                  <c:v>CD40</c:v>
                </c:pt>
                <c:pt idx="8">
                  <c:v>GITR</c:v>
                </c:pt>
                <c:pt idx="9">
                  <c:v>IDO</c:v>
                </c:pt>
                <c:pt idx="10">
                  <c:v>OX40</c:v>
                </c:pt>
                <c:pt idx="11">
                  <c:v>KIR</c:v>
                </c:pt>
                <c:pt idx="12">
                  <c:v>PD-L1 + PD-1</c:v>
                </c:pt>
                <c:pt idx="13">
                  <c:v>PD-L2</c:v>
                </c:pt>
              </c:strCache>
            </c:strRef>
          </c:cat>
          <c:val>
            <c:numRef>
              <c:f>Sheet1!$B$2:$B$15</c:f>
              <c:numCache>
                <c:formatCode>General</c:formatCode>
                <c:ptCount val="14"/>
                <c:pt idx="0">
                  <c:v>7</c:v>
                </c:pt>
                <c:pt idx="1">
                  <c:v>6</c:v>
                </c:pt>
                <c:pt idx="2">
                  <c:v>6</c:v>
                </c:pt>
                <c:pt idx="3">
                  <c:v>5</c:v>
                </c:pt>
                <c:pt idx="4">
                  <c:v>4</c:v>
                </c:pt>
                <c:pt idx="5">
                  <c:v>3</c:v>
                </c:pt>
                <c:pt idx="6">
                  <c:v>2</c:v>
                </c:pt>
                <c:pt idx="7">
                  <c:v>2</c:v>
                </c:pt>
                <c:pt idx="8">
                  <c:v>2</c:v>
                </c:pt>
                <c:pt idx="9">
                  <c:v>2</c:v>
                </c:pt>
                <c:pt idx="10">
                  <c:v>2</c:v>
                </c:pt>
                <c:pt idx="11">
                  <c:v>1</c:v>
                </c:pt>
                <c:pt idx="12">
                  <c:v>1</c:v>
                </c:pt>
                <c:pt idx="13">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80568-16A5-4468-98CC-35042C26108B}" type="doc">
      <dgm:prSet loTypeId="urn:microsoft.com/office/officeart/2005/8/layout/pyramid1" loCatId="pyramid" qsTypeId="urn:microsoft.com/office/officeart/2005/8/quickstyle/simple1" qsCatId="simple" csTypeId="urn:microsoft.com/office/officeart/2005/8/colors/colorful1#1" csCatId="colorful" phldr="1"/>
      <dgm:spPr/>
    </dgm:pt>
    <dgm:pt modelId="{00604BD7-E8ED-4A5A-AD04-6DFFC55888D7}">
      <dgm:prSet phldrT="[Text]" custT="1"/>
      <dgm:spPr/>
      <dgm:t>
        <a:bodyPr/>
        <a:lstStyle/>
        <a:p>
          <a:endParaRPr lang="en-US" sz="2000" dirty="0" smtClean="0"/>
        </a:p>
        <a:p>
          <a:r>
            <a:rPr lang="en-US" sz="2200" b="1" dirty="0" smtClean="0"/>
            <a:t>T-Cells</a:t>
          </a:r>
        </a:p>
        <a:p>
          <a:r>
            <a:rPr lang="en-US" sz="2200" b="1" dirty="0" smtClean="0"/>
            <a:t>Vaccines</a:t>
          </a:r>
        </a:p>
        <a:p>
          <a:r>
            <a:rPr lang="en-US" sz="2200" b="1" dirty="0" err="1" smtClean="0"/>
            <a:t>Oncolytic</a:t>
          </a:r>
          <a:r>
            <a:rPr lang="en-US" sz="2200" b="1" dirty="0" smtClean="0"/>
            <a:t> Viruses</a:t>
          </a:r>
        </a:p>
      </dgm:t>
    </dgm:pt>
    <dgm:pt modelId="{8F84A1CB-9133-4211-9CA8-F279E163BFCD}" type="parTrans" cxnId="{1EEC2B39-0E21-4DB0-97CD-968F633ABCFC}">
      <dgm:prSet/>
      <dgm:spPr/>
      <dgm:t>
        <a:bodyPr/>
        <a:lstStyle/>
        <a:p>
          <a:endParaRPr lang="en-US" sz="2000"/>
        </a:p>
      </dgm:t>
    </dgm:pt>
    <dgm:pt modelId="{DEDF7427-877C-4E1D-A827-A1ACAB6E6EAB}" type="sibTrans" cxnId="{1EEC2B39-0E21-4DB0-97CD-968F633ABCFC}">
      <dgm:prSet/>
      <dgm:spPr/>
      <dgm:t>
        <a:bodyPr/>
        <a:lstStyle/>
        <a:p>
          <a:endParaRPr lang="en-US" sz="2000"/>
        </a:p>
      </dgm:t>
    </dgm:pt>
    <dgm:pt modelId="{555C74DA-CF87-4C03-B396-58BF8738EC77}">
      <dgm:prSet phldrT="[Text]" custT="1"/>
      <dgm:spPr/>
      <dgm:t>
        <a:bodyPr/>
        <a:lstStyle/>
        <a:p>
          <a:r>
            <a:rPr lang="en-US" sz="2200" b="1" dirty="0" err="1" smtClean="0"/>
            <a:t>Costim</a:t>
          </a:r>
          <a:r>
            <a:rPr lang="en-US" sz="2200" b="1" dirty="0" smtClean="0"/>
            <a:t> Agonists </a:t>
          </a:r>
        </a:p>
        <a:p>
          <a:r>
            <a:rPr lang="en-US" sz="2200" b="1" dirty="0" smtClean="0"/>
            <a:t>(e.g. 4-1-BB agonist </a:t>
          </a:r>
          <a:r>
            <a:rPr lang="en-US" sz="2200" b="1" dirty="0" err="1" smtClean="0"/>
            <a:t>mAbs</a:t>
          </a:r>
          <a:r>
            <a:rPr lang="en-US" sz="2200" b="1" dirty="0" smtClean="0"/>
            <a:t>)</a:t>
          </a:r>
          <a:endParaRPr lang="en-US" sz="2200" b="1" dirty="0"/>
        </a:p>
      </dgm:t>
    </dgm:pt>
    <dgm:pt modelId="{1F249C94-3CE6-4C70-99C4-0B327D789752}" type="parTrans" cxnId="{69B58289-C0DC-47E3-9953-A4DFD874C54A}">
      <dgm:prSet/>
      <dgm:spPr/>
      <dgm:t>
        <a:bodyPr/>
        <a:lstStyle/>
        <a:p>
          <a:endParaRPr lang="en-US" sz="2000"/>
        </a:p>
      </dgm:t>
    </dgm:pt>
    <dgm:pt modelId="{F10C2674-7A05-4EE5-8502-11D908FD96F6}" type="sibTrans" cxnId="{69B58289-C0DC-47E3-9953-A4DFD874C54A}">
      <dgm:prSet/>
      <dgm:spPr/>
      <dgm:t>
        <a:bodyPr/>
        <a:lstStyle/>
        <a:p>
          <a:endParaRPr lang="en-US" sz="2000"/>
        </a:p>
      </dgm:t>
    </dgm:pt>
    <dgm:pt modelId="{45EB390D-AFC7-4109-A6F7-D8658790BECA}">
      <dgm:prSet phldrT="[Text]" custT="1"/>
      <dgm:spPr/>
      <dgm:t>
        <a:bodyPr/>
        <a:lstStyle/>
        <a:p>
          <a:r>
            <a:rPr lang="en-US" sz="2200" b="1" dirty="0" smtClean="0"/>
            <a:t>Checkpoint Blockade </a:t>
          </a:r>
        </a:p>
        <a:p>
          <a:r>
            <a:rPr lang="en-US" sz="2200" b="1" dirty="0" smtClean="0"/>
            <a:t>(e.g. anti-PD/L1 </a:t>
          </a:r>
          <a:r>
            <a:rPr lang="en-US" sz="2200" b="1" dirty="0" err="1" smtClean="0"/>
            <a:t>mAbs</a:t>
          </a:r>
          <a:r>
            <a:rPr lang="en-US" sz="2200" b="1" dirty="0" smtClean="0"/>
            <a:t>)</a:t>
          </a:r>
          <a:endParaRPr lang="en-US" sz="2200" b="1" dirty="0"/>
        </a:p>
      </dgm:t>
    </dgm:pt>
    <dgm:pt modelId="{3A610BC5-156B-42A5-9C62-CE874ECFB031}" type="parTrans" cxnId="{8F1B2BEA-D049-410F-9B10-4135F88821EB}">
      <dgm:prSet/>
      <dgm:spPr/>
      <dgm:t>
        <a:bodyPr/>
        <a:lstStyle/>
        <a:p>
          <a:endParaRPr lang="en-US" sz="2000"/>
        </a:p>
      </dgm:t>
    </dgm:pt>
    <dgm:pt modelId="{EC319F28-B9A8-40CB-81D1-58E9E7CB442E}" type="sibTrans" cxnId="{8F1B2BEA-D049-410F-9B10-4135F88821EB}">
      <dgm:prSet/>
      <dgm:spPr/>
      <dgm:t>
        <a:bodyPr/>
        <a:lstStyle/>
        <a:p>
          <a:endParaRPr lang="en-US" sz="2000"/>
        </a:p>
      </dgm:t>
    </dgm:pt>
    <dgm:pt modelId="{59048526-8EF7-4B15-A4D6-B2534AA7999F}" type="pres">
      <dgm:prSet presAssocID="{AE480568-16A5-4468-98CC-35042C26108B}" presName="Name0" presStyleCnt="0">
        <dgm:presLayoutVars>
          <dgm:dir/>
          <dgm:animLvl val="lvl"/>
          <dgm:resizeHandles val="exact"/>
        </dgm:presLayoutVars>
      </dgm:prSet>
      <dgm:spPr/>
    </dgm:pt>
    <dgm:pt modelId="{62381EF4-C7DF-40DF-AB50-1A24D738D5C8}" type="pres">
      <dgm:prSet presAssocID="{00604BD7-E8ED-4A5A-AD04-6DFFC55888D7}" presName="Name8" presStyleCnt="0"/>
      <dgm:spPr/>
    </dgm:pt>
    <dgm:pt modelId="{6BE9290A-1053-45D6-9B74-67AEEA00F96C}" type="pres">
      <dgm:prSet presAssocID="{00604BD7-E8ED-4A5A-AD04-6DFFC55888D7}" presName="level" presStyleLbl="node1" presStyleIdx="0" presStyleCnt="3">
        <dgm:presLayoutVars>
          <dgm:chMax val="1"/>
          <dgm:bulletEnabled val="1"/>
        </dgm:presLayoutVars>
      </dgm:prSet>
      <dgm:spPr/>
      <dgm:t>
        <a:bodyPr/>
        <a:lstStyle/>
        <a:p>
          <a:endParaRPr lang="en-US"/>
        </a:p>
      </dgm:t>
    </dgm:pt>
    <dgm:pt modelId="{78854F3A-1CBD-42E4-9479-17DD0EDE3FBB}" type="pres">
      <dgm:prSet presAssocID="{00604BD7-E8ED-4A5A-AD04-6DFFC55888D7}" presName="levelTx" presStyleLbl="revTx" presStyleIdx="0" presStyleCnt="0">
        <dgm:presLayoutVars>
          <dgm:chMax val="1"/>
          <dgm:bulletEnabled val="1"/>
        </dgm:presLayoutVars>
      </dgm:prSet>
      <dgm:spPr/>
      <dgm:t>
        <a:bodyPr/>
        <a:lstStyle/>
        <a:p>
          <a:endParaRPr lang="en-US"/>
        </a:p>
      </dgm:t>
    </dgm:pt>
    <dgm:pt modelId="{CEC332ED-A502-4E03-94F1-5FDA46364BDD}" type="pres">
      <dgm:prSet presAssocID="{555C74DA-CF87-4C03-B396-58BF8738EC77}" presName="Name8" presStyleCnt="0"/>
      <dgm:spPr/>
    </dgm:pt>
    <dgm:pt modelId="{7E84D769-47C7-4978-AE64-C40C7C0E5374}" type="pres">
      <dgm:prSet presAssocID="{555C74DA-CF87-4C03-B396-58BF8738EC77}" presName="level" presStyleLbl="node1" presStyleIdx="1" presStyleCnt="3" custScaleY="63416">
        <dgm:presLayoutVars>
          <dgm:chMax val="1"/>
          <dgm:bulletEnabled val="1"/>
        </dgm:presLayoutVars>
      </dgm:prSet>
      <dgm:spPr/>
      <dgm:t>
        <a:bodyPr/>
        <a:lstStyle/>
        <a:p>
          <a:endParaRPr lang="en-US"/>
        </a:p>
      </dgm:t>
    </dgm:pt>
    <dgm:pt modelId="{9C53875B-EBE2-4553-8217-B9DE9C3BC0CA}" type="pres">
      <dgm:prSet presAssocID="{555C74DA-CF87-4C03-B396-58BF8738EC77}" presName="levelTx" presStyleLbl="revTx" presStyleIdx="0" presStyleCnt="0">
        <dgm:presLayoutVars>
          <dgm:chMax val="1"/>
          <dgm:bulletEnabled val="1"/>
        </dgm:presLayoutVars>
      </dgm:prSet>
      <dgm:spPr/>
      <dgm:t>
        <a:bodyPr/>
        <a:lstStyle/>
        <a:p>
          <a:endParaRPr lang="en-US"/>
        </a:p>
      </dgm:t>
    </dgm:pt>
    <dgm:pt modelId="{3B8F1C06-45B6-4C15-8C0E-B3824852A3E9}" type="pres">
      <dgm:prSet presAssocID="{45EB390D-AFC7-4109-A6F7-D8658790BECA}" presName="Name8" presStyleCnt="0"/>
      <dgm:spPr/>
    </dgm:pt>
    <dgm:pt modelId="{1F4FEC25-645C-4508-B983-FACC125A393D}" type="pres">
      <dgm:prSet presAssocID="{45EB390D-AFC7-4109-A6F7-D8658790BECA}" presName="level" presStyleLbl="node1" presStyleIdx="2" presStyleCnt="3" custScaleY="60656">
        <dgm:presLayoutVars>
          <dgm:chMax val="1"/>
          <dgm:bulletEnabled val="1"/>
        </dgm:presLayoutVars>
      </dgm:prSet>
      <dgm:spPr/>
      <dgm:t>
        <a:bodyPr/>
        <a:lstStyle/>
        <a:p>
          <a:endParaRPr lang="en-US"/>
        </a:p>
      </dgm:t>
    </dgm:pt>
    <dgm:pt modelId="{D7C1724A-FB8B-4A4F-8CB1-B43DA229A7FF}" type="pres">
      <dgm:prSet presAssocID="{45EB390D-AFC7-4109-A6F7-D8658790BECA}" presName="levelTx" presStyleLbl="revTx" presStyleIdx="0" presStyleCnt="0">
        <dgm:presLayoutVars>
          <dgm:chMax val="1"/>
          <dgm:bulletEnabled val="1"/>
        </dgm:presLayoutVars>
      </dgm:prSet>
      <dgm:spPr/>
      <dgm:t>
        <a:bodyPr/>
        <a:lstStyle/>
        <a:p>
          <a:endParaRPr lang="en-US"/>
        </a:p>
      </dgm:t>
    </dgm:pt>
  </dgm:ptLst>
  <dgm:cxnLst>
    <dgm:cxn modelId="{5BCFCF0E-F0BD-471E-8F8D-D93FBCB06B45}" type="presOf" srcId="{00604BD7-E8ED-4A5A-AD04-6DFFC55888D7}" destId="{78854F3A-1CBD-42E4-9479-17DD0EDE3FBB}" srcOrd="1" destOrd="0" presId="urn:microsoft.com/office/officeart/2005/8/layout/pyramid1"/>
    <dgm:cxn modelId="{35AC962C-6D32-431E-93F8-D07D03126337}" type="presOf" srcId="{45EB390D-AFC7-4109-A6F7-D8658790BECA}" destId="{D7C1724A-FB8B-4A4F-8CB1-B43DA229A7FF}" srcOrd="1" destOrd="0" presId="urn:microsoft.com/office/officeart/2005/8/layout/pyramid1"/>
    <dgm:cxn modelId="{CF93776F-B01E-49E5-AFD9-614CE5C0616E}" type="presOf" srcId="{00604BD7-E8ED-4A5A-AD04-6DFFC55888D7}" destId="{6BE9290A-1053-45D6-9B74-67AEEA00F96C}" srcOrd="0" destOrd="0" presId="urn:microsoft.com/office/officeart/2005/8/layout/pyramid1"/>
    <dgm:cxn modelId="{8F1B2BEA-D049-410F-9B10-4135F88821EB}" srcId="{AE480568-16A5-4468-98CC-35042C26108B}" destId="{45EB390D-AFC7-4109-A6F7-D8658790BECA}" srcOrd="2" destOrd="0" parTransId="{3A610BC5-156B-42A5-9C62-CE874ECFB031}" sibTransId="{EC319F28-B9A8-40CB-81D1-58E9E7CB442E}"/>
    <dgm:cxn modelId="{9B5B5F08-4527-470B-BD3A-FFDB55F4C038}" type="presOf" srcId="{555C74DA-CF87-4C03-B396-58BF8738EC77}" destId="{9C53875B-EBE2-4553-8217-B9DE9C3BC0CA}" srcOrd="1" destOrd="0" presId="urn:microsoft.com/office/officeart/2005/8/layout/pyramid1"/>
    <dgm:cxn modelId="{69B58289-C0DC-47E3-9953-A4DFD874C54A}" srcId="{AE480568-16A5-4468-98CC-35042C26108B}" destId="{555C74DA-CF87-4C03-B396-58BF8738EC77}" srcOrd="1" destOrd="0" parTransId="{1F249C94-3CE6-4C70-99C4-0B327D789752}" sibTransId="{F10C2674-7A05-4EE5-8502-11D908FD96F6}"/>
    <dgm:cxn modelId="{510B4D8C-C198-4D08-A470-D4ECB48758C4}" type="presOf" srcId="{AE480568-16A5-4468-98CC-35042C26108B}" destId="{59048526-8EF7-4B15-A4D6-B2534AA7999F}" srcOrd="0" destOrd="0" presId="urn:microsoft.com/office/officeart/2005/8/layout/pyramid1"/>
    <dgm:cxn modelId="{22744FA8-C7C1-4DF4-AAE5-A4BA9A557DC5}" type="presOf" srcId="{45EB390D-AFC7-4109-A6F7-D8658790BECA}" destId="{1F4FEC25-645C-4508-B983-FACC125A393D}" srcOrd="0" destOrd="0" presId="urn:microsoft.com/office/officeart/2005/8/layout/pyramid1"/>
    <dgm:cxn modelId="{1EEC2B39-0E21-4DB0-97CD-968F633ABCFC}" srcId="{AE480568-16A5-4468-98CC-35042C26108B}" destId="{00604BD7-E8ED-4A5A-AD04-6DFFC55888D7}" srcOrd="0" destOrd="0" parTransId="{8F84A1CB-9133-4211-9CA8-F279E163BFCD}" sibTransId="{DEDF7427-877C-4E1D-A827-A1ACAB6E6EAB}"/>
    <dgm:cxn modelId="{F82777FB-2757-4F18-B771-CDF1A8224290}" type="presOf" srcId="{555C74DA-CF87-4C03-B396-58BF8738EC77}" destId="{7E84D769-47C7-4978-AE64-C40C7C0E5374}" srcOrd="0" destOrd="0" presId="urn:microsoft.com/office/officeart/2005/8/layout/pyramid1"/>
    <dgm:cxn modelId="{1674D5CF-DB99-49BE-A583-9CEBA801FD50}" type="presParOf" srcId="{59048526-8EF7-4B15-A4D6-B2534AA7999F}" destId="{62381EF4-C7DF-40DF-AB50-1A24D738D5C8}" srcOrd="0" destOrd="0" presId="urn:microsoft.com/office/officeart/2005/8/layout/pyramid1"/>
    <dgm:cxn modelId="{31DBB7EA-A806-4193-88E3-ED2EC962DED6}" type="presParOf" srcId="{62381EF4-C7DF-40DF-AB50-1A24D738D5C8}" destId="{6BE9290A-1053-45D6-9B74-67AEEA00F96C}" srcOrd="0" destOrd="0" presId="urn:microsoft.com/office/officeart/2005/8/layout/pyramid1"/>
    <dgm:cxn modelId="{8928E05E-E127-47B3-9393-CB44687EB45C}" type="presParOf" srcId="{62381EF4-C7DF-40DF-AB50-1A24D738D5C8}" destId="{78854F3A-1CBD-42E4-9479-17DD0EDE3FBB}" srcOrd="1" destOrd="0" presId="urn:microsoft.com/office/officeart/2005/8/layout/pyramid1"/>
    <dgm:cxn modelId="{34CBBE5A-7689-45CE-A68D-0F38B7CBB5A8}" type="presParOf" srcId="{59048526-8EF7-4B15-A4D6-B2534AA7999F}" destId="{CEC332ED-A502-4E03-94F1-5FDA46364BDD}" srcOrd="1" destOrd="0" presId="urn:microsoft.com/office/officeart/2005/8/layout/pyramid1"/>
    <dgm:cxn modelId="{C3405FDC-3040-4DEC-896D-1D10CAD072BD}" type="presParOf" srcId="{CEC332ED-A502-4E03-94F1-5FDA46364BDD}" destId="{7E84D769-47C7-4978-AE64-C40C7C0E5374}" srcOrd="0" destOrd="0" presId="urn:microsoft.com/office/officeart/2005/8/layout/pyramid1"/>
    <dgm:cxn modelId="{DC70376C-2934-4C84-A7A9-DD0A99CDEB22}" type="presParOf" srcId="{CEC332ED-A502-4E03-94F1-5FDA46364BDD}" destId="{9C53875B-EBE2-4553-8217-B9DE9C3BC0CA}" srcOrd="1" destOrd="0" presId="urn:microsoft.com/office/officeart/2005/8/layout/pyramid1"/>
    <dgm:cxn modelId="{58C88B4A-8DD3-4D1E-BF2B-642FC1D344A7}" type="presParOf" srcId="{59048526-8EF7-4B15-A4D6-B2534AA7999F}" destId="{3B8F1C06-45B6-4C15-8C0E-B3824852A3E9}" srcOrd="2" destOrd="0" presId="urn:microsoft.com/office/officeart/2005/8/layout/pyramid1"/>
    <dgm:cxn modelId="{B35C12EA-1C2C-4670-A2D1-DDEE9F6F4BAA}" type="presParOf" srcId="{3B8F1C06-45B6-4C15-8C0E-B3824852A3E9}" destId="{1F4FEC25-645C-4508-B983-FACC125A393D}" srcOrd="0" destOrd="0" presId="urn:microsoft.com/office/officeart/2005/8/layout/pyramid1"/>
    <dgm:cxn modelId="{33F791E1-ED27-4D79-963D-9E9F0E612F04}" type="presParOf" srcId="{3B8F1C06-45B6-4C15-8C0E-B3824852A3E9}" destId="{D7C1724A-FB8B-4A4F-8CB1-B43DA229A7F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9290A-1053-45D6-9B74-67AEEA00F96C}">
      <dsp:nvSpPr>
        <dsp:cNvPr id="0" name=""/>
        <dsp:cNvSpPr/>
      </dsp:nvSpPr>
      <dsp:spPr>
        <a:xfrm>
          <a:off x="2067460" y="0"/>
          <a:ext cx="3332678" cy="1802367"/>
        </a:xfrm>
        <a:prstGeom prst="trapezoid">
          <a:avLst>
            <a:gd name="adj" fmla="val 92453"/>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200" b="1" kern="1200" dirty="0" smtClean="0"/>
            <a:t>T-Cells</a:t>
          </a:r>
        </a:p>
        <a:p>
          <a:pPr lvl="0" algn="ctr" defTabSz="889000">
            <a:lnSpc>
              <a:spcPct val="90000"/>
            </a:lnSpc>
            <a:spcBef>
              <a:spcPct val="0"/>
            </a:spcBef>
            <a:spcAft>
              <a:spcPct val="35000"/>
            </a:spcAft>
          </a:pPr>
          <a:r>
            <a:rPr lang="en-US" sz="2200" b="1" kern="1200" dirty="0" smtClean="0"/>
            <a:t>Vaccines</a:t>
          </a:r>
        </a:p>
        <a:p>
          <a:pPr lvl="0" algn="ctr" defTabSz="889000">
            <a:lnSpc>
              <a:spcPct val="90000"/>
            </a:lnSpc>
            <a:spcBef>
              <a:spcPct val="0"/>
            </a:spcBef>
            <a:spcAft>
              <a:spcPct val="35000"/>
            </a:spcAft>
          </a:pPr>
          <a:r>
            <a:rPr lang="en-US" sz="2200" b="1" kern="1200" dirty="0" err="1" smtClean="0"/>
            <a:t>Oncolytic</a:t>
          </a:r>
          <a:r>
            <a:rPr lang="en-US" sz="2200" b="1" kern="1200" dirty="0" smtClean="0"/>
            <a:t> Viruses</a:t>
          </a:r>
        </a:p>
      </dsp:txBody>
      <dsp:txXfrm>
        <a:off x="2067460" y="0"/>
        <a:ext cx="3332678" cy="1802367"/>
      </dsp:txXfrm>
    </dsp:sp>
    <dsp:sp modelId="{7E84D769-47C7-4978-AE64-C40C7C0E5374}">
      <dsp:nvSpPr>
        <dsp:cNvPr id="0" name=""/>
        <dsp:cNvSpPr/>
      </dsp:nvSpPr>
      <dsp:spPr>
        <a:xfrm>
          <a:off x="1010734" y="1802367"/>
          <a:ext cx="5446130" cy="1142989"/>
        </a:xfrm>
        <a:prstGeom prst="trapezoid">
          <a:avLst>
            <a:gd name="adj" fmla="val 92453"/>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smtClean="0"/>
            <a:t>Costim</a:t>
          </a:r>
          <a:r>
            <a:rPr lang="en-US" sz="2200" b="1" kern="1200" dirty="0" smtClean="0"/>
            <a:t> Agonists </a:t>
          </a:r>
        </a:p>
        <a:p>
          <a:pPr lvl="0" algn="ctr" defTabSz="977900">
            <a:lnSpc>
              <a:spcPct val="90000"/>
            </a:lnSpc>
            <a:spcBef>
              <a:spcPct val="0"/>
            </a:spcBef>
            <a:spcAft>
              <a:spcPct val="35000"/>
            </a:spcAft>
          </a:pPr>
          <a:r>
            <a:rPr lang="en-US" sz="2200" b="1" kern="1200" dirty="0" smtClean="0"/>
            <a:t>(e.g. 4-1-BB agonist </a:t>
          </a:r>
          <a:r>
            <a:rPr lang="en-US" sz="2200" b="1" kern="1200" dirty="0" err="1" smtClean="0"/>
            <a:t>mAbs</a:t>
          </a:r>
          <a:r>
            <a:rPr lang="en-US" sz="2200" b="1" kern="1200" dirty="0" smtClean="0"/>
            <a:t>)</a:t>
          </a:r>
          <a:endParaRPr lang="en-US" sz="2200" b="1" kern="1200" dirty="0"/>
        </a:p>
      </dsp:txBody>
      <dsp:txXfrm>
        <a:off x="1963807" y="1802367"/>
        <a:ext cx="3539984" cy="1142989"/>
      </dsp:txXfrm>
    </dsp:sp>
    <dsp:sp modelId="{1F4FEC25-645C-4508-B983-FACC125A393D}">
      <dsp:nvSpPr>
        <dsp:cNvPr id="0" name=""/>
        <dsp:cNvSpPr/>
      </dsp:nvSpPr>
      <dsp:spPr>
        <a:xfrm>
          <a:off x="0" y="2945356"/>
          <a:ext cx="7467600" cy="1093243"/>
        </a:xfrm>
        <a:prstGeom prst="trapezoid">
          <a:avLst>
            <a:gd name="adj" fmla="val 92453"/>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Checkpoint Blockade </a:t>
          </a:r>
        </a:p>
        <a:p>
          <a:pPr lvl="0" algn="ctr" defTabSz="977900">
            <a:lnSpc>
              <a:spcPct val="90000"/>
            </a:lnSpc>
            <a:spcBef>
              <a:spcPct val="0"/>
            </a:spcBef>
            <a:spcAft>
              <a:spcPct val="35000"/>
            </a:spcAft>
          </a:pPr>
          <a:r>
            <a:rPr lang="en-US" sz="2200" b="1" kern="1200" dirty="0" smtClean="0"/>
            <a:t>(e.g. anti-PD/L1 </a:t>
          </a:r>
          <a:r>
            <a:rPr lang="en-US" sz="2200" b="1" kern="1200" dirty="0" err="1" smtClean="0"/>
            <a:t>mAbs</a:t>
          </a:r>
          <a:r>
            <a:rPr lang="en-US" sz="2200" b="1" kern="1200" dirty="0" smtClean="0"/>
            <a:t>)</a:t>
          </a:r>
          <a:endParaRPr lang="en-US" sz="2200" b="1" kern="1200" dirty="0"/>
        </a:p>
      </dsp:txBody>
      <dsp:txXfrm>
        <a:off x="1306829" y="2945356"/>
        <a:ext cx="4853940" cy="10932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0.12903</cdr:x>
      <cdr:y>0.75</cdr:y>
    </cdr:from>
    <cdr:to>
      <cdr:x>0.21848</cdr:x>
      <cdr:y>0.81451</cdr:y>
    </cdr:to>
    <cdr:sp macro="" textlink="">
      <cdr:nvSpPr>
        <cdr:cNvPr id="2" name="TextBox 1"/>
        <cdr:cNvSpPr txBox="1"/>
      </cdr:nvSpPr>
      <cdr:spPr>
        <a:xfrm xmlns:a="http://schemas.openxmlformats.org/drawingml/2006/main">
          <a:off x="914400" y="3200400"/>
          <a:ext cx="633845" cy="275273"/>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900" b="1" dirty="0" smtClean="0"/>
            <a:t>$2.3B</a:t>
          </a:r>
          <a:endParaRPr lang="en-US" sz="900" b="1" dirty="0"/>
        </a:p>
      </cdr:txBody>
    </cdr:sp>
  </cdr:relSizeAnchor>
  <cdr:relSizeAnchor xmlns:cdr="http://schemas.openxmlformats.org/drawingml/2006/chartDrawing">
    <cdr:from>
      <cdr:x>0.23656</cdr:x>
      <cdr:y>0.18462</cdr:y>
    </cdr:from>
    <cdr:to>
      <cdr:x>0.31369</cdr:x>
      <cdr:y>0.23071</cdr:y>
    </cdr:to>
    <cdr:sp macro="" textlink="">
      <cdr:nvSpPr>
        <cdr:cNvPr id="3" name="TextBox 1"/>
        <cdr:cNvSpPr txBox="1"/>
      </cdr:nvSpPr>
      <cdr:spPr>
        <a:xfrm xmlns:a="http://schemas.openxmlformats.org/drawingml/2006/main">
          <a:off x="1676400" y="914400"/>
          <a:ext cx="546589" cy="22828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900" b="1" dirty="0" smtClean="0"/>
            <a:t>$17B</a:t>
          </a:r>
          <a:endParaRPr lang="en-US" sz="900" b="1" dirty="0"/>
        </a:p>
      </cdr:txBody>
    </cdr:sp>
  </cdr:relSizeAnchor>
  <cdr:relSizeAnchor xmlns:cdr="http://schemas.openxmlformats.org/drawingml/2006/chartDrawing">
    <cdr:from>
      <cdr:x>0.35484</cdr:x>
      <cdr:y>0.50769</cdr:y>
    </cdr:from>
    <cdr:to>
      <cdr:x>0.43665</cdr:x>
      <cdr:y>0.55608</cdr:y>
    </cdr:to>
    <cdr:sp macro="" textlink="">
      <cdr:nvSpPr>
        <cdr:cNvPr id="4" name="TextBox 1"/>
        <cdr:cNvSpPr txBox="1"/>
      </cdr:nvSpPr>
      <cdr:spPr>
        <a:xfrm xmlns:a="http://schemas.openxmlformats.org/drawingml/2006/main">
          <a:off x="2514600" y="2514600"/>
          <a:ext cx="579755" cy="23967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900" b="1" dirty="0" smtClean="0"/>
            <a:t>$8.6B</a:t>
          </a:r>
          <a:endParaRPr lang="en-US" sz="900" b="1" dirty="0"/>
        </a:p>
      </cdr:txBody>
    </cdr:sp>
  </cdr:relSizeAnchor>
  <cdr:relSizeAnchor xmlns:cdr="http://schemas.openxmlformats.org/drawingml/2006/chartDrawing">
    <cdr:from>
      <cdr:x>0.46364</cdr:x>
      <cdr:y>0.79032</cdr:y>
    </cdr:from>
    <cdr:to>
      <cdr:x>0.54545</cdr:x>
      <cdr:y>0.83871</cdr:y>
    </cdr:to>
    <cdr:sp macro="" textlink="">
      <cdr:nvSpPr>
        <cdr:cNvPr id="5" name="TextBox 1"/>
        <cdr:cNvSpPr txBox="1"/>
      </cdr:nvSpPr>
      <cdr:spPr>
        <a:xfrm xmlns:a="http://schemas.openxmlformats.org/drawingml/2006/main">
          <a:off x="3886200" y="3733800"/>
          <a:ext cx="685740" cy="22861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900" b="1" dirty="0" smtClean="0"/>
            <a:t>$1.2B</a:t>
          </a:r>
          <a:endParaRPr lang="en-US" sz="900" b="1" dirty="0"/>
        </a:p>
      </cdr:txBody>
    </cdr:sp>
  </cdr:relSizeAnchor>
  <cdr:relSizeAnchor xmlns:cdr="http://schemas.openxmlformats.org/drawingml/2006/chartDrawing">
    <cdr:from>
      <cdr:x>0.56989</cdr:x>
      <cdr:y>0.80357</cdr:y>
    </cdr:from>
    <cdr:to>
      <cdr:x>0.65474</cdr:x>
      <cdr:y>0.85426</cdr:y>
    </cdr:to>
    <cdr:sp macro="" textlink="">
      <cdr:nvSpPr>
        <cdr:cNvPr id="6" name="TextBox 1"/>
        <cdr:cNvSpPr txBox="1"/>
      </cdr:nvSpPr>
      <cdr:spPr>
        <a:xfrm xmlns:a="http://schemas.openxmlformats.org/drawingml/2006/main">
          <a:off x="4038600" y="3429000"/>
          <a:ext cx="601287" cy="21631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900" b="1" dirty="0" smtClean="0"/>
            <a:t>$797M</a:t>
          </a:r>
          <a:endParaRPr lang="en-US" sz="900" b="1" dirty="0"/>
        </a:p>
      </cdr:txBody>
    </cdr:sp>
  </cdr:relSizeAnchor>
  <cdr:relSizeAnchor xmlns:cdr="http://schemas.openxmlformats.org/drawingml/2006/chartDrawing">
    <cdr:from>
      <cdr:x>0.68817</cdr:x>
      <cdr:y>0.82143</cdr:y>
    </cdr:from>
    <cdr:to>
      <cdr:x>0.78221</cdr:x>
      <cdr:y>0.85599</cdr:y>
    </cdr:to>
    <cdr:sp macro="" textlink="">
      <cdr:nvSpPr>
        <cdr:cNvPr id="7" name="TextBox 1"/>
        <cdr:cNvSpPr txBox="1"/>
      </cdr:nvSpPr>
      <cdr:spPr>
        <a:xfrm xmlns:a="http://schemas.openxmlformats.org/drawingml/2006/main">
          <a:off x="4876800" y="3505200"/>
          <a:ext cx="666404" cy="14748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US" sz="900" b="1" dirty="0" smtClean="0"/>
            <a:t>$536M</a:t>
          </a:r>
          <a:endParaRPr lang="en-US" sz="9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625B7-48B3-4B24-B1FB-A5F1AFED1118}" type="datetimeFigureOut">
              <a:rPr lang="en-US" smtClean="0"/>
              <a:pPr/>
              <a:t>5/29/2015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F0594-36A6-4AF7-AC89-E7DC70AC3300}" type="slidenum">
              <a:rPr lang="en-US" smtClean="0"/>
              <a:pPr/>
              <a:t>‹#›</a:t>
            </a:fld>
            <a:endParaRPr lang="en-US" dirty="0"/>
          </a:p>
        </p:txBody>
      </p:sp>
    </p:spTree>
    <p:extLst>
      <p:ext uri="{BB962C8B-B14F-4D97-AF65-F5344CB8AC3E}">
        <p14:creationId xmlns:p14="http://schemas.microsoft.com/office/powerpoint/2010/main" val="107524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48513C-988D-4118-B3DD-72ABFB255D24}" type="slidenum">
              <a:rPr lang="en-US" smtClean="0"/>
              <a:pPr/>
              <a:t>2</a:t>
            </a:fld>
            <a:endParaRPr lang="en-US" dirty="0"/>
          </a:p>
        </p:txBody>
      </p:sp>
    </p:spTree>
    <p:extLst>
      <p:ext uri="{BB962C8B-B14F-4D97-AF65-F5344CB8AC3E}">
        <p14:creationId xmlns:p14="http://schemas.microsoft.com/office/powerpoint/2010/main" val="348784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Adoptive immunotherapy</a:t>
            </a:r>
          </a:p>
          <a:p>
            <a:r>
              <a:rPr lang="fr-FR" sz="1200" kern="1200" baseline="0" dirty="0" smtClean="0">
                <a:solidFill>
                  <a:schemeClr val="tx1"/>
                </a:solidFill>
                <a:latin typeface="+mn-lt"/>
                <a:ea typeface="+mn-ea"/>
                <a:cs typeface="+mn-cs"/>
              </a:rPr>
              <a:t>Autologous activated T- lymphocytes </a:t>
            </a:r>
          </a:p>
          <a:p>
            <a:r>
              <a:rPr lang="en-US" sz="1200" kern="1200" baseline="0" dirty="0" smtClean="0">
                <a:solidFill>
                  <a:schemeClr val="tx1"/>
                </a:solidFill>
                <a:latin typeface="+mn-lt"/>
                <a:ea typeface="+mn-ea"/>
                <a:cs typeface="+mn-cs"/>
              </a:rPr>
              <a:t>Genetically modified activated T-lymphocytes</a:t>
            </a:r>
          </a:p>
          <a:p>
            <a:r>
              <a:rPr lang="en-US" sz="1200" kern="1200" baseline="0" dirty="0" smtClean="0">
                <a:solidFill>
                  <a:schemeClr val="tx1"/>
                </a:solidFill>
                <a:latin typeface="+mn-lt"/>
                <a:ea typeface="+mn-ea"/>
                <a:cs typeface="+mn-cs"/>
              </a:rPr>
              <a:t>Chimeric antigen receptor integrated T-lymphocytes</a:t>
            </a:r>
          </a:p>
          <a:p>
            <a:r>
              <a:rPr lang="en-US" sz="1200" kern="1200" baseline="0" dirty="0" smtClean="0">
                <a:solidFill>
                  <a:schemeClr val="tx1"/>
                </a:solidFill>
                <a:latin typeface="+mn-lt"/>
                <a:ea typeface="+mn-ea"/>
                <a:cs typeface="+mn-cs"/>
              </a:rPr>
              <a:t>Activated dendritic cells</a:t>
            </a:r>
          </a:p>
          <a:p>
            <a:r>
              <a:rPr lang="en-US" sz="1200" kern="1200" baseline="0" dirty="0" smtClean="0">
                <a:solidFill>
                  <a:schemeClr val="tx1"/>
                </a:solidFill>
                <a:latin typeface="+mn-lt"/>
                <a:ea typeface="+mn-ea"/>
                <a:cs typeface="+mn-cs"/>
              </a:rPr>
              <a:t>Genetically modified dendritic cells</a:t>
            </a:r>
            <a:endParaRPr lang="en-US" dirty="0"/>
          </a:p>
        </p:txBody>
      </p:sp>
      <p:sp>
        <p:nvSpPr>
          <p:cNvPr id="4" name="Slide Number Placeholder 3"/>
          <p:cNvSpPr>
            <a:spLocks noGrp="1"/>
          </p:cNvSpPr>
          <p:nvPr>
            <p:ph type="sldNum" sz="quarter" idx="10"/>
          </p:nvPr>
        </p:nvSpPr>
        <p:spPr/>
        <p:txBody>
          <a:bodyPr/>
          <a:lstStyle/>
          <a:p>
            <a:fld id="{32CF0594-36A6-4AF7-AC89-E7DC70AC330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8559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CELLULAR ATTACK  Adoptive cell transfer (ACT) attacks cancer using either tumour-inltrating lymphocytes (TILs) or genetically engineered T cells. Engineered cells are given either a new T-cell receptor (TCR) or an antibody-like molecule called a chimaeric antigen receptor (CAR); both activate the T cell when they encounter a particular cancer antigen.</a:t>
            </a:r>
          </a:p>
          <a:p>
            <a:endParaRPr lang="en-US" dirty="0"/>
          </a:p>
        </p:txBody>
      </p:sp>
      <p:sp>
        <p:nvSpPr>
          <p:cNvPr id="4" name="Slide Number Placeholder 3"/>
          <p:cNvSpPr>
            <a:spLocks noGrp="1"/>
          </p:cNvSpPr>
          <p:nvPr>
            <p:ph type="sldNum" sz="quarter" idx="10"/>
          </p:nvPr>
        </p:nvSpPr>
        <p:spPr/>
        <p:txBody>
          <a:bodyPr/>
          <a:lstStyle/>
          <a:p>
            <a:fld id="{CE48513C-988D-4118-B3DD-72ABFB255D24}" type="slidenum">
              <a:rPr lang="en-US" smtClean="0"/>
              <a:pPr/>
              <a:t>6</a:t>
            </a:fld>
            <a:endParaRPr lang="en-US" dirty="0"/>
          </a:p>
        </p:txBody>
      </p:sp>
    </p:spTree>
    <p:extLst>
      <p:ext uri="{BB962C8B-B14F-4D97-AF65-F5344CB8AC3E}">
        <p14:creationId xmlns:p14="http://schemas.microsoft.com/office/powerpoint/2010/main" val="345080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0594-36A6-4AF7-AC89-E7DC70AC3300}" type="slidenum">
              <a:rPr lang="en-US" smtClean="0"/>
              <a:pPr/>
              <a:t>7</a:t>
            </a:fld>
            <a:endParaRPr lang="en-US" dirty="0"/>
          </a:p>
        </p:txBody>
      </p:sp>
    </p:spTree>
    <p:extLst>
      <p:ext uri="{BB962C8B-B14F-4D97-AF65-F5344CB8AC3E}">
        <p14:creationId xmlns:p14="http://schemas.microsoft.com/office/powerpoint/2010/main" val="123705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0594-36A6-4AF7-AC89-E7DC70AC3300}" type="slidenum">
              <a:rPr lang="en-US" smtClean="0"/>
              <a:pPr/>
              <a:t>14</a:t>
            </a:fld>
            <a:endParaRPr lang="en-US" dirty="0"/>
          </a:p>
        </p:txBody>
      </p:sp>
    </p:spTree>
    <p:extLst>
      <p:ext uri="{BB962C8B-B14F-4D97-AF65-F5344CB8AC3E}">
        <p14:creationId xmlns:p14="http://schemas.microsoft.com/office/powerpoint/2010/main" val="302612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0594-36A6-4AF7-AC89-E7DC70AC3300}" type="slidenum">
              <a:rPr lang="en-US" smtClean="0"/>
              <a:pPr/>
              <a:t>15</a:t>
            </a:fld>
            <a:endParaRPr lang="en-US" dirty="0"/>
          </a:p>
        </p:txBody>
      </p:sp>
    </p:spTree>
    <p:extLst>
      <p:ext uri="{BB962C8B-B14F-4D97-AF65-F5344CB8AC3E}">
        <p14:creationId xmlns:p14="http://schemas.microsoft.com/office/powerpoint/2010/main" val="416423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19201"/>
            <a:ext cx="8382000" cy="4724399"/>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 Placeholder 4"/>
          <p:cNvSpPr>
            <a:spLocks noGrp="1"/>
          </p:cNvSpPr>
          <p:nvPr>
            <p:ph type="body" sz="quarter" idx="10"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1470025"/>
          </a:xfrm>
        </p:spPr>
        <p:txBody>
          <a:bodyPr anchor="t" anchorCtr="0">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886200"/>
            <a:ext cx="7772400" cy="1752600"/>
          </a:xfrm>
        </p:spPr>
        <p:txBody>
          <a:bodyPr anchor="t" anchorCtr="0">
            <a:normAutofit/>
          </a:bodyPr>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0" y="6323013"/>
            <a:ext cx="9144000" cy="158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895882" y="6448055"/>
            <a:ext cx="1054100" cy="307777"/>
          </a:xfrm>
          <a:prstGeom prst="rect">
            <a:avLst/>
          </a:prstGeom>
          <a:noFill/>
        </p:spPr>
        <p:txBody>
          <a:bodyPr>
            <a:spAutoFit/>
          </a:bodyPr>
          <a:lstStyle/>
          <a:p>
            <a:pPr algn="r">
              <a:spcBef>
                <a:spcPct val="0"/>
              </a:spcBef>
              <a:buClrTx/>
              <a:buSzTx/>
              <a:buFontTx/>
              <a:buNone/>
              <a:defRPr/>
            </a:pPr>
            <a:r>
              <a:rPr lang="en-US" sz="1400" dirty="0">
                <a:solidFill>
                  <a:schemeClr val="tx1"/>
                </a:solidFill>
                <a:latin typeface="+mj-lt"/>
                <a:ea typeface="+mn-ea"/>
              </a:rPr>
              <a:t>Page </a:t>
            </a:r>
            <a:fld id="{096CEDF0-6FEB-4E61-B8E7-0998FC8AF7DF}" type="slidenum">
              <a:rPr lang="en-US" sz="1400">
                <a:solidFill>
                  <a:schemeClr val="tx1"/>
                </a:solidFill>
                <a:latin typeface="+mj-lt"/>
                <a:ea typeface="+mn-ea"/>
              </a:rPr>
              <a:pPr algn="r">
                <a:spcBef>
                  <a:spcPct val="0"/>
                </a:spcBef>
                <a:buClrTx/>
                <a:buSzTx/>
                <a:buFontTx/>
                <a:buNone/>
                <a:defRPr/>
              </a:pPr>
              <a:t>‹#›</a:t>
            </a:fld>
            <a:endParaRPr lang="en-US" sz="1400" dirty="0">
              <a:solidFill>
                <a:schemeClr val="tx1"/>
              </a:solidFill>
              <a:latin typeface="+mj-lt"/>
              <a:ea typeface="+mn-ea"/>
            </a:endParaRPr>
          </a:p>
        </p:txBody>
      </p:sp>
      <p:sp>
        <p:nvSpPr>
          <p:cNvPr id="9" name="Text Box 8"/>
          <p:cNvSpPr txBox="1">
            <a:spLocks noChangeArrowheads="1"/>
          </p:cNvSpPr>
          <p:nvPr userDrawn="1"/>
        </p:nvSpPr>
        <p:spPr bwMode="auto">
          <a:xfrm>
            <a:off x="65088" y="6357938"/>
            <a:ext cx="3429000" cy="461665"/>
          </a:xfrm>
          <a:prstGeom prst="rect">
            <a:avLst/>
          </a:prstGeom>
          <a:noFill/>
          <a:ln w="9525">
            <a:noFill/>
            <a:miter lim="800000"/>
            <a:headEnd/>
            <a:tailEnd/>
          </a:ln>
          <a:effectLst/>
        </p:spPr>
        <p:txBody>
          <a:bodyPr>
            <a:spAutoFit/>
          </a:bodyPr>
          <a:lstStyle/>
          <a:p>
            <a:r>
              <a:rPr lang="en-US" sz="1200" dirty="0" smtClean="0"/>
              <a:t>Sachs</a:t>
            </a:r>
            <a:r>
              <a:rPr lang="en-US" sz="1200" baseline="0" dirty="0" smtClean="0"/>
              <a:t> I/O Investment Forum</a:t>
            </a:r>
            <a:r>
              <a:rPr lang="en-US" sz="1200" dirty="0" smtClean="0"/>
              <a:t> • Chicago USA</a:t>
            </a:r>
            <a:endParaRPr lang="en-US" sz="1200" b="1" dirty="0" smtClean="0">
              <a:latin typeface="Arial" pitchFamily="34" charset="0"/>
              <a:cs typeface="Arial" pitchFamily="34" charset="0"/>
            </a:endParaRPr>
          </a:p>
          <a:p>
            <a:pPr>
              <a:spcBef>
                <a:spcPct val="0"/>
              </a:spcBef>
              <a:buClrTx/>
              <a:buSzTx/>
              <a:buFontTx/>
              <a:buNone/>
            </a:pPr>
            <a:r>
              <a:rPr lang="en-US" sz="1200" baseline="0" dirty="0" smtClean="0">
                <a:solidFill>
                  <a:schemeClr val="tx1"/>
                </a:solidFill>
              </a:rPr>
              <a:t>© D</a:t>
            </a:r>
            <a:r>
              <a:rPr lang="en-US" sz="1200" dirty="0" smtClean="0">
                <a:solidFill>
                  <a:schemeClr val="tx1"/>
                </a:solidFill>
              </a:rPr>
              <a:t>efined Health,</a:t>
            </a:r>
            <a:r>
              <a:rPr lang="en-US" sz="1200" baseline="0" dirty="0" smtClean="0">
                <a:solidFill>
                  <a:schemeClr val="tx1"/>
                </a:solidFill>
              </a:rPr>
              <a:t> May 29, </a:t>
            </a:r>
            <a:r>
              <a:rPr lang="en-US" sz="1200" dirty="0" smtClean="0">
                <a:solidFill>
                  <a:schemeClr val="tx1"/>
                </a:solidFill>
              </a:rPr>
              <a:t>2015</a:t>
            </a:r>
            <a:endParaRPr lang="en-US" sz="1200" dirty="0">
              <a:solidFill>
                <a:schemeClr val="tx1"/>
              </a:solidFill>
            </a:endParaRPr>
          </a:p>
        </p:txBody>
      </p:sp>
      <p:pic>
        <p:nvPicPr>
          <p:cNvPr id="10" name="Picture 7" descr="dh color small logo"/>
          <p:cNvPicPr>
            <a:picLocks noChangeAspect="1" noChangeArrowheads="1"/>
          </p:cNvPicPr>
          <p:nvPr userDrawn="1"/>
        </p:nvPicPr>
        <p:blipFill>
          <a:blip r:embed="rId2" cstate="print"/>
          <a:srcRect l="14635" t="24831" r="12195" b="26190"/>
          <a:stretch>
            <a:fillRect/>
          </a:stretch>
        </p:blipFill>
        <p:spPr bwMode="auto">
          <a:xfrm>
            <a:off x="3695700" y="6357938"/>
            <a:ext cx="1752600" cy="466725"/>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1470025"/>
          </a:xfrm>
        </p:spPr>
        <p:txBody>
          <a:bodyPr anchor="t" anchorCtr="0">
            <a:norm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886200"/>
            <a:ext cx="7772400" cy="1752600"/>
          </a:xfrm>
        </p:spPr>
        <p:txBody>
          <a:bodyPr anchor="t" anchorCtr="0">
            <a:normAutofit/>
          </a:bodyPr>
          <a:lstStyle>
            <a:lvl1pPr marL="0" indent="0" algn="l">
              <a:buNone/>
              <a:defRPr sz="2400" b="1">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7895882" y="6448055"/>
            <a:ext cx="1054100" cy="307777"/>
          </a:xfrm>
          <a:prstGeom prst="rect">
            <a:avLst/>
          </a:prstGeom>
          <a:noFill/>
        </p:spPr>
        <p:txBody>
          <a:bodyPr>
            <a:spAutoFit/>
          </a:bodyPr>
          <a:lstStyle/>
          <a:p>
            <a:pPr algn="r">
              <a:spcBef>
                <a:spcPct val="0"/>
              </a:spcBef>
              <a:buClrTx/>
              <a:buSzTx/>
              <a:buFontTx/>
              <a:buNone/>
              <a:defRPr/>
            </a:pPr>
            <a:r>
              <a:rPr lang="en-US" sz="1400" dirty="0">
                <a:solidFill>
                  <a:schemeClr val="bg1"/>
                </a:solidFill>
                <a:latin typeface="+mj-lt"/>
                <a:ea typeface="+mn-ea"/>
              </a:rPr>
              <a:t>Page </a:t>
            </a:r>
            <a:fld id="{096CEDF0-6FEB-4E61-B8E7-0998FC8AF7DF}" type="slidenum">
              <a:rPr lang="en-US" sz="1400">
                <a:solidFill>
                  <a:schemeClr val="bg1"/>
                </a:solidFill>
                <a:latin typeface="+mj-lt"/>
                <a:ea typeface="+mn-ea"/>
              </a:rPr>
              <a:pPr algn="r">
                <a:spcBef>
                  <a:spcPct val="0"/>
                </a:spcBef>
                <a:buClrTx/>
                <a:buSzTx/>
                <a:buFontTx/>
                <a:buNone/>
                <a:defRPr/>
              </a:pPr>
              <a:t>‹#›</a:t>
            </a:fld>
            <a:endParaRPr lang="en-US" sz="1400" dirty="0">
              <a:solidFill>
                <a:schemeClr val="bg1"/>
              </a:solidFill>
              <a:latin typeface="+mj-lt"/>
              <a:ea typeface="+mn-ea"/>
            </a:endParaRPr>
          </a:p>
        </p:txBody>
      </p:sp>
      <p:sp>
        <p:nvSpPr>
          <p:cNvPr id="5" name="Text Box 8"/>
          <p:cNvSpPr txBox="1">
            <a:spLocks noChangeArrowheads="1"/>
          </p:cNvSpPr>
          <p:nvPr userDrawn="1"/>
        </p:nvSpPr>
        <p:spPr bwMode="auto">
          <a:xfrm>
            <a:off x="65088" y="6357938"/>
            <a:ext cx="3429000" cy="457200"/>
          </a:xfrm>
          <a:prstGeom prst="rect">
            <a:avLst/>
          </a:prstGeom>
          <a:noFill/>
          <a:ln w="9525">
            <a:noFill/>
            <a:miter lim="800000"/>
            <a:headEnd/>
            <a:tailEnd/>
          </a:ln>
          <a:effectLst/>
        </p:spPr>
        <p:txBody>
          <a:bodyPr>
            <a:spAutoFit/>
          </a:bodyPr>
          <a:lstStyle/>
          <a:p>
            <a:pPr>
              <a:spcBef>
                <a:spcPct val="0"/>
              </a:spcBef>
              <a:buClrTx/>
              <a:buSzTx/>
              <a:buFontTx/>
              <a:buNone/>
            </a:pPr>
            <a:r>
              <a:rPr lang="en-US" sz="1200" dirty="0" smtClean="0">
                <a:solidFill>
                  <a:schemeClr val="bg1"/>
                </a:solidFill>
              </a:rPr>
              <a:t>Sachs I/O Investment Forum • Chicago USA</a:t>
            </a:r>
          </a:p>
          <a:p>
            <a:pPr>
              <a:spcBef>
                <a:spcPct val="0"/>
              </a:spcBef>
              <a:buClrTx/>
              <a:buSzTx/>
              <a:buFontTx/>
              <a:buNone/>
            </a:pPr>
            <a:r>
              <a:rPr lang="en-US" sz="1200" dirty="0" smtClean="0">
                <a:solidFill>
                  <a:schemeClr val="bg1"/>
                </a:solidFill>
              </a:rPr>
              <a:t>© Defined Health, May 29, 2015</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tally 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52401"/>
            <a:ext cx="8458200" cy="1066800"/>
          </a:xfrm>
        </p:spPr>
        <p:txBody>
          <a:bodyPr>
            <a:normAutofit/>
          </a:bodyPr>
          <a:lstStyle>
            <a:lvl1pPr>
              <a:defRPr sz="2800"/>
            </a:lvl1pPr>
          </a:lstStyle>
          <a:p>
            <a:r>
              <a:rPr lang="en-US" dirty="0" smtClean="0"/>
              <a:t>Click to edit Master title styles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52401"/>
            <a:ext cx="8458200" cy="1066800"/>
          </a:xfrm>
        </p:spPr>
        <p:txBody>
          <a:bodyPr>
            <a:normAutofit/>
          </a:bodyPr>
          <a:lstStyle>
            <a:lvl1pPr>
              <a:defRPr sz="2800"/>
            </a:lvl1pPr>
          </a:lstStyle>
          <a:p>
            <a:r>
              <a:rPr lang="en-US" dirty="0" smtClean="0"/>
              <a:t>Click to edit Master title styles</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19200"/>
            <a:ext cx="8382000" cy="472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p:nvPr>
        </p:nvSpPr>
        <p:spPr>
          <a:xfrm>
            <a:off x="76200" y="6061496"/>
            <a:ext cx="8991600" cy="228600"/>
          </a:xfrm>
          <a:prstGeom prst="rect">
            <a:avLst/>
          </a:prstGeom>
        </p:spPr>
        <p:txBody>
          <a:bodyPr lIns="0" tIns="0" rIns="0" bIns="0" anchor="b">
            <a:noAutofit/>
          </a:bodyPr>
          <a:lstStyle>
            <a:lvl1pPr>
              <a:buNone/>
              <a:defRPr sz="900"/>
            </a:lvl1pPr>
            <a:lvl2pPr>
              <a:defRPr sz="900"/>
            </a:lvl2pPr>
            <a:lvl3pPr>
              <a:defRPr sz="900"/>
            </a:lvl3pPr>
            <a:lvl4pPr>
              <a:defRPr sz="900"/>
            </a:lvl4pPr>
            <a:lvl5pPr>
              <a:defRPr sz="900"/>
            </a:lvl5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Click to edit Master title style</a:t>
            </a:r>
            <a:endParaRPr lang="en-GB"/>
          </a:p>
        </p:txBody>
      </p:sp>
      <p:sp>
        <p:nvSpPr>
          <p:cNvPr id="7" name="Text Placeholder 2"/>
          <p:cNvSpPr>
            <a:spLocks noGrp="1"/>
          </p:cNvSpPr>
          <p:nvPr>
            <p:ph type="body" idx="1"/>
          </p:nvPr>
        </p:nvSpPr>
        <p:spPr>
          <a:xfrm>
            <a:off x="457200" y="1332194"/>
            <a:ext cx="8229600" cy="5067438"/>
          </a:xfrm>
          <a:prstGeom prst="rect">
            <a:avLst/>
          </a:prstGeom>
        </p:spPr>
        <p:txBody>
          <a:bodyPr/>
          <a:lstStyle>
            <a:lvl1pPr>
              <a:spcBef>
                <a:spcPts val="0"/>
              </a:spcBef>
              <a:spcAft>
                <a:spcPts val="600"/>
              </a:spcAft>
              <a:buFont typeface="Arial"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marL="2003425" marR="0" indent="-174625" algn="l" defTabSz="914400" rtl="0" eaLnBrk="1" fontAlgn="base" latinLnBrk="0" hangingPunct="1">
              <a:lnSpc>
                <a:spcPct val="100000"/>
              </a:lnSpc>
              <a:spcBef>
                <a:spcPts val="0"/>
              </a:spcBef>
              <a:spcAft>
                <a:spcPts val="600"/>
              </a:spcAft>
              <a:buClr>
                <a:srgbClr val="FF9900"/>
              </a:buClr>
              <a:buSzPct val="100000"/>
              <a:buFont typeface="Arial" pitchFamily="34" charset="0"/>
              <a:buChar char="•"/>
              <a:tabLst/>
              <a:defRPr/>
            </a:lvl5pPr>
            <a:lvl6pPr marL="2460625" indent="-174625">
              <a:spcBef>
                <a:spcPts val="0"/>
              </a:spcBef>
              <a:spcAft>
                <a:spcPts val="600"/>
              </a:spcAft>
              <a:defRPr baseline="0"/>
            </a:lvl6pPr>
            <a:lvl7pPr marL="2917825" indent="-174625">
              <a:spcBef>
                <a:spcPts val="0"/>
              </a:spcBef>
              <a:spcAft>
                <a:spcPts val="600"/>
              </a:spcAft>
              <a:defRPr baseline="0"/>
            </a:lvl7pPr>
            <a:lvl8pPr marL="2514600" indent="-228600">
              <a:defRPr/>
            </a:lvl8pPr>
            <a:lvl9pPr marL="2514600" indent="-228600">
              <a:buNone/>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5"/>
            <a:r>
              <a:rPr lang="en-GB" smtClean="0"/>
              <a:t>Sixth level</a:t>
            </a:r>
          </a:p>
          <a:p>
            <a:pPr lvl="6"/>
            <a:r>
              <a:rPr lang="en-GB" smtClean="0"/>
              <a:t>Seventh level</a:t>
            </a:r>
            <a:endParaRPr lang="en-GB"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19201"/>
            <a:ext cx="8382000" cy="4724399"/>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 Placeholder 4"/>
          <p:cNvSpPr>
            <a:spLocks noGrp="1"/>
          </p:cNvSpPr>
          <p:nvPr>
            <p:ph type="body" sz="quarter" idx="10"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19201"/>
            <a:ext cx="8382000" cy="4724399"/>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 Placeholder 4"/>
          <p:cNvSpPr>
            <a:spLocks noGrp="1"/>
          </p:cNvSpPr>
          <p:nvPr>
            <p:ph type="body" sz="quarter" idx="10"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p:nvPr>
        </p:nvSpPr>
        <p:spPr>
          <a:xfrm>
            <a:off x="76200" y="6061496"/>
            <a:ext cx="8991600" cy="228600"/>
          </a:xfrm>
        </p:spPr>
        <p:txBody>
          <a:bodyPr lIns="0" tIns="0" rIns="0" bIns="0" anchor="b">
            <a:noAutofit/>
          </a:bodyPr>
          <a:lstStyle>
            <a:lvl1pPr>
              <a:buNone/>
              <a:defRPr sz="1000"/>
            </a:lvl1pPr>
            <a:lvl2pPr>
              <a:defRPr sz="900"/>
            </a:lvl2pPr>
            <a:lvl3pPr>
              <a:defRPr sz="900"/>
            </a:lvl3pPr>
            <a:lvl4pPr>
              <a:defRPr sz="900"/>
            </a:lvl4pPr>
            <a:lvl5pPr>
              <a:defRPr sz="900"/>
            </a:lvl5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2209800"/>
            <a:ext cx="8382000" cy="3733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
        <p:nvSpPr>
          <p:cNvPr id="8" name="Text Placeholder 7"/>
          <p:cNvSpPr>
            <a:spLocks noGrp="1"/>
          </p:cNvSpPr>
          <p:nvPr>
            <p:ph type="body" sz="quarter" idx="11"/>
          </p:nvPr>
        </p:nvSpPr>
        <p:spPr>
          <a:xfrm>
            <a:off x="304800" y="1143000"/>
            <a:ext cx="8534400" cy="914400"/>
          </a:xfrm>
          <a:prstGeom prst="roundRect">
            <a:avLst>
              <a:gd name="adj" fmla="val 10063"/>
            </a:avLst>
          </a:prstGeom>
        </p:spPr>
        <p:style>
          <a:lnRef idx="1">
            <a:schemeClr val="accent1"/>
          </a:lnRef>
          <a:fillRef idx="3">
            <a:schemeClr val="accent1"/>
          </a:fillRef>
          <a:effectRef idx="2">
            <a:schemeClr val="accent1"/>
          </a:effectRef>
          <a:fontRef idx="none"/>
        </p:style>
        <p:txBody>
          <a:bodyPr anchor="ctr" anchorCtr="0">
            <a:normAutofit/>
          </a:bodyPr>
          <a:lstStyle>
            <a:lvl1pPr algn="l">
              <a:buNone/>
              <a:defRPr sz="1400">
                <a:solidFill>
                  <a:schemeClr val="bg1"/>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1/4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19200"/>
            <a:ext cx="41148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19200"/>
            <a:ext cx="41148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0"/>
          </p:nvPr>
        </p:nvSpPr>
        <p:spPr>
          <a:xfrm>
            <a:off x="381000" y="3657600"/>
            <a:ext cx="83820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Text Placeholder 4"/>
          <p:cNvSpPr>
            <a:spLocks noGrp="1"/>
          </p:cNvSpPr>
          <p:nvPr>
            <p:ph type="body" sz="quarter" idx="11"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amp; 1/4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19200"/>
            <a:ext cx="4114800" cy="48006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19200"/>
            <a:ext cx="41148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0"/>
          </p:nvPr>
        </p:nvSpPr>
        <p:spPr>
          <a:xfrm>
            <a:off x="4648200" y="3657600"/>
            <a:ext cx="41148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Text Placeholder 4"/>
          <p:cNvSpPr>
            <a:spLocks noGrp="1"/>
          </p:cNvSpPr>
          <p:nvPr>
            <p:ph type="body" sz="quarter" idx="11"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amp; 1/4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19200"/>
            <a:ext cx="83820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0"/>
          </p:nvPr>
        </p:nvSpPr>
        <p:spPr>
          <a:xfrm>
            <a:off x="381000" y="3657600"/>
            <a:ext cx="41148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Text Placeholder 4"/>
          <p:cNvSpPr>
            <a:spLocks noGrp="1"/>
          </p:cNvSpPr>
          <p:nvPr>
            <p:ph type="body" sz="quarter" idx="11"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
        <p:nvSpPr>
          <p:cNvPr id="7" name="Content Placeholder 3"/>
          <p:cNvSpPr>
            <a:spLocks noGrp="1"/>
          </p:cNvSpPr>
          <p:nvPr>
            <p:ph sz="half" idx="12"/>
          </p:nvPr>
        </p:nvSpPr>
        <p:spPr>
          <a:xfrm>
            <a:off x="4648200" y="3657600"/>
            <a:ext cx="4114800" cy="23622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19200"/>
            <a:ext cx="4038600" cy="47244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1219200"/>
            <a:ext cx="4038600" cy="47244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828800"/>
            <a:ext cx="4038600" cy="41148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1828800"/>
            <a:ext cx="4038600" cy="4114800"/>
          </a:xfrm>
        </p:spPr>
        <p:txBody>
          <a:bodyPr>
            <a:normAutofit/>
          </a:bodyPr>
          <a:lstStyle>
            <a:lvl1pPr>
              <a:defRPr sz="1500"/>
            </a:lvl1pPr>
            <a:lvl2pPr>
              <a:defRPr sz="1500"/>
            </a:lvl2pPr>
            <a:lvl3pPr>
              <a:defRPr sz="15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idx="10"/>
          </p:nvPr>
        </p:nvSpPr>
        <p:spPr>
          <a:xfrm>
            <a:off x="381000" y="1219200"/>
            <a:ext cx="4040188" cy="533400"/>
          </a:xfrm>
          <a:ln w="3175">
            <a:solidFill>
              <a:schemeClr val="tx2"/>
            </a:solidFill>
          </a:ln>
        </p:spPr>
        <p:txBody>
          <a:bodyPr anchor="ctr" anchorCtr="0">
            <a:normAutofit/>
          </a:bodyPr>
          <a:lstStyle>
            <a:lvl1pPr marL="0" indent="0">
              <a:buNone/>
              <a:defRPr sz="16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ext Placeholder 4"/>
          <p:cNvSpPr>
            <a:spLocks noGrp="1"/>
          </p:cNvSpPr>
          <p:nvPr>
            <p:ph type="body" sz="quarter" idx="3"/>
          </p:nvPr>
        </p:nvSpPr>
        <p:spPr>
          <a:xfrm>
            <a:off x="4724400" y="1219200"/>
            <a:ext cx="4041775" cy="533400"/>
          </a:xfrm>
          <a:ln w="3175">
            <a:solidFill>
              <a:schemeClr val="tx2"/>
            </a:solidFill>
          </a:ln>
        </p:spPr>
        <p:txBody>
          <a:bodyPr anchor="ctr" anchorCtr="0">
            <a:normAutofit/>
          </a:bodyPr>
          <a:lstStyle>
            <a:lvl1pPr marL="0" indent="0">
              <a:buNone/>
              <a:defRPr sz="16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11"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76200" y="6061496"/>
            <a:ext cx="8991600" cy="228600"/>
          </a:xfrm>
        </p:spPr>
        <p:txBody>
          <a:bodyPr lIns="0" tIns="0" rIns="0" bIns="0" anchor="b" anchorCtr="0">
            <a:noAutofit/>
          </a:bodyPr>
          <a:lstStyle>
            <a:lvl1pPr>
              <a:buNone/>
              <a:defRPr sz="900"/>
            </a:lvl1pPr>
            <a:lvl2pPr>
              <a:defRPr sz="900"/>
            </a:lvl2pPr>
            <a:lvl3pPr>
              <a:defRPr sz="900"/>
            </a:lvl3pPr>
            <a:lvl4pPr>
              <a:defRPr sz="900"/>
            </a:lvl4pPr>
            <a:lvl5pPr>
              <a:defRPr sz="900"/>
            </a:lvl5pPr>
          </a:lstStyle>
          <a:p>
            <a:pPr lvl="0"/>
            <a:r>
              <a:rPr lang="en-US" dirty="0" smtClean="0"/>
              <a:t>Source: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35308"/>
            <a:ext cx="88392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219201"/>
            <a:ext cx="8382000" cy="47243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7" name="Straight Connector 6"/>
          <p:cNvCxnSpPr/>
          <p:nvPr/>
        </p:nvCxnSpPr>
        <p:spPr>
          <a:xfrm>
            <a:off x="0" y="990600"/>
            <a:ext cx="9144000" cy="1588"/>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323013"/>
            <a:ext cx="9144000" cy="158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95882" y="6448055"/>
            <a:ext cx="1054100" cy="307777"/>
          </a:xfrm>
          <a:prstGeom prst="rect">
            <a:avLst/>
          </a:prstGeom>
          <a:noFill/>
        </p:spPr>
        <p:txBody>
          <a:bodyPr>
            <a:spAutoFit/>
          </a:bodyPr>
          <a:lstStyle/>
          <a:p>
            <a:pPr algn="r">
              <a:spcBef>
                <a:spcPct val="0"/>
              </a:spcBef>
              <a:buClrTx/>
              <a:buSzTx/>
              <a:buFontTx/>
              <a:buNone/>
              <a:defRPr/>
            </a:pPr>
            <a:r>
              <a:rPr lang="en-US" sz="1400" dirty="0">
                <a:solidFill>
                  <a:schemeClr val="tx1"/>
                </a:solidFill>
                <a:latin typeface="+mj-lt"/>
                <a:ea typeface="+mn-ea"/>
              </a:rPr>
              <a:t>Page </a:t>
            </a:r>
            <a:fld id="{096CEDF0-6FEB-4E61-B8E7-0998FC8AF7DF}" type="slidenum">
              <a:rPr lang="en-US" sz="1400">
                <a:solidFill>
                  <a:schemeClr val="tx1"/>
                </a:solidFill>
                <a:latin typeface="+mj-lt"/>
                <a:ea typeface="+mn-ea"/>
              </a:rPr>
              <a:pPr algn="r">
                <a:spcBef>
                  <a:spcPct val="0"/>
                </a:spcBef>
                <a:buClrTx/>
                <a:buSzTx/>
                <a:buFontTx/>
                <a:buNone/>
                <a:defRPr/>
              </a:pPr>
              <a:t>‹#›</a:t>
            </a:fld>
            <a:endParaRPr lang="en-US" sz="1400" dirty="0">
              <a:solidFill>
                <a:schemeClr val="tx1"/>
              </a:solidFill>
              <a:latin typeface="+mj-lt"/>
              <a:ea typeface="+mn-ea"/>
            </a:endParaRPr>
          </a:p>
        </p:txBody>
      </p:sp>
      <p:sp>
        <p:nvSpPr>
          <p:cNvPr id="10" name="Text Box 8"/>
          <p:cNvSpPr txBox="1">
            <a:spLocks noChangeArrowheads="1"/>
          </p:cNvSpPr>
          <p:nvPr/>
        </p:nvSpPr>
        <p:spPr bwMode="auto">
          <a:xfrm>
            <a:off x="65088" y="6357938"/>
            <a:ext cx="3429000" cy="457200"/>
          </a:xfrm>
          <a:prstGeom prst="rect">
            <a:avLst/>
          </a:prstGeom>
          <a:noFill/>
          <a:ln w="9525">
            <a:noFill/>
            <a:miter lim="800000"/>
            <a:headEnd/>
            <a:tailEnd/>
          </a:ln>
          <a:effectLst/>
        </p:spPr>
        <p:txBody>
          <a:bodyPr>
            <a:spAutoFit/>
          </a:bodyPr>
          <a:lstStyle/>
          <a:p>
            <a:r>
              <a:rPr lang="en-US" sz="1200" dirty="0" smtClean="0"/>
              <a:t>Sachs</a:t>
            </a:r>
            <a:r>
              <a:rPr lang="en-US" sz="1200" baseline="0" dirty="0" smtClean="0"/>
              <a:t> I/O Investment Forum</a:t>
            </a:r>
            <a:r>
              <a:rPr lang="en-US" sz="1200" dirty="0" smtClean="0"/>
              <a:t> • Chicago USA</a:t>
            </a:r>
            <a:endParaRPr lang="en-US" sz="1200" b="1" dirty="0" smtClean="0">
              <a:latin typeface="Arial" pitchFamily="34" charset="0"/>
              <a:cs typeface="Arial" pitchFamily="34" charset="0"/>
            </a:endParaRPr>
          </a:p>
          <a:p>
            <a:pPr>
              <a:spcBef>
                <a:spcPct val="0"/>
              </a:spcBef>
              <a:buClrTx/>
              <a:buSzTx/>
              <a:buFontTx/>
              <a:buNone/>
            </a:pPr>
            <a:r>
              <a:rPr lang="en-US" sz="1200" baseline="0" dirty="0" smtClean="0">
                <a:solidFill>
                  <a:schemeClr val="tx1"/>
                </a:solidFill>
              </a:rPr>
              <a:t>© D</a:t>
            </a:r>
            <a:r>
              <a:rPr lang="en-US" sz="1200" dirty="0" smtClean="0">
                <a:solidFill>
                  <a:schemeClr val="tx1"/>
                </a:solidFill>
              </a:rPr>
              <a:t>efined Health,</a:t>
            </a:r>
            <a:r>
              <a:rPr lang="en-US" sz="1200" baseline="0" dirty="0" smtClean="0">
                <a:solidFill>
                  <a:schemeClr val="tx1"/>
                </a:solidFill>
              </a:rPr>
              <a:t> May 29, </a:t>
            </a:r>
            <a:r>
              <a:rPr lang="en-US" sz="1200" dirty="0" smtClean="0">
                <a:solidFill>
                  <a:schemeClr val="tx1"/>
                </a:solidFill>
              </a:rPr>
              <a:t>2015</a:t>
            </a:r>
            <a:endParaRPr lang="en-US" sz="1200" dirty="0">
              <a:solidFill>
                <a:schemeClr val="tx1"/>
              </a:solidFill>
            </a:endParaRPr>
          </a:p>
        </p:txBody>
      </p:sp>
      <p:pic>
        <p:nvPicPr>
          <p:cNvPr id="11" name="Picture 7" descr="dh color small logo"/>
          <p:cNvPicPr>
            <a:picLocks noChangeAspect="1" noChangeArrowheads="1"/>
          </p:cNvPicPr>
          <p:nvPr/>
        </p:nvPicPr>
        <p:blipFill>
          <a:blip r:embed="rId23" cstate="print"/>
          <a:srcRect l="14635" t="24831" r="12195" b="26190"/>
          <a:stretch>
            <a:fillRect/>
          </a:stretch>
        </p:blipFill>
        <p:spPr bwMode="auto">
          <a:xfrm>
            <a:off x="3695700" y="6357938"/>
            <a:ext cx="17526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72" r:id="rId2"/>
    <p:sldLayoutId id="2147483669" r:id="rId3"/>
    <p:sldLayoutId id="2147483652" r:id="rId4"/>
    <p:sldLayoutId id="2147483670" r:id="rId5"/>
    <p:sldLayoutId id="2147483671" r:id="rId6"/>
    <p:sldLayoutId id="2147483658" r:id="rId7"/>
    <p:sldLayoutId id="2147483656" r:id="rId8"/>
    <p:sldLayoutId id="2147483654" r:id="rId9"/>
    <p:sldLayoutId id="2147483667" r:id="rId10"/>
    <p:sldLayoutId id="2147483649" r:id="rId11"/>
    <p:sldLayoutId id="2147483657" r:id="rId12"/>
    <p:sldLayoutId id="2147483668" r:id="rId13"/>
    <p:sldLayoutId id="2147483674" r:id="rId14"/>
    <p:sldLayoutId id="2147483675" r:id="rId15"/>
    <p:sldLayoutId id="2147483678" r:id="rId16"/>
    <p:sldLayoutId id="2147483679" r:id="rId17"/>
    <p:sldLayoutId id="2147483680" r:id="rId18"/>
    <p:sldLayoutId id="2147483683" r:id="rId19"/>
    <p:sldLayoutId id="2147483684" r:id="rId20"/>
    <p:sldLayoutId id="2147483685" r:id="rId21"/>
  </p:sldLayoutIdLst>
  <p:txStyles>
    <p:titleStyle>
      <a:lvl1pPr algn="l" defTabSz="914400" rtl="0" eaLnBrk="1" latinLnBrk="0" hangingPunct="1">
        <a:spcBef>
          <a:spcPct val="0"/>
        </a:spcBef>
        <a:buNone/>
        <a:defRPr sz="2200" b="1" kern="1200">
          <a:solidFill>
            <a:schemeClr val="tx2"/>
          </a:solidFill>
          <a:latin typeface="+mj-lt"/>
          <a:ea typeface="+mj-ea"/>
          <a:cs typeface="+mj-cs"/>
        </a:defRPr>
      </a:lvl1pPr>
    </p:titleStyle>
    <p:bodyStyle>
      <a:lvl1pPr marL="230188" indent="-230188" algn="l" defTabSz="914400" rtl="0" eaLnBrk="1" latinLnBrk="0" hangingPunct="1">
        <a:spcBef>
          <a:spcPts val="600"/>
        </a:spcBef>
        <a:buClr>
          <a:srgbClr val="002060"/>
        </a:buClr>
        <a:buSzPct val="90000"/>
        <a:buFont typeface="Arial" pitchFamily="34" charset="0"/>
        <a:buChar char="♦"/>
        <a:defRPr sz="1500" kern="1200">
          <a:solidFill>
            <a:schemeClr val="tx1"/>
          </a:solidFill>
          <a:latin typeface="+mn-lt"/>
          <a:ea typeface="+mn-ea"/>
          <a:cs typeface="+mn-cs"/>
        </a:defRPr>
      </a:lvl1pPr>
      <a:lvl2pPr marL="461963" indent="-234950" algn="l" defTabSz="914400" rtl="0" eaLnBrk="1" latinLnBrk="0" hangingPunct="1">
        <a:spcBef>
          <a:spcPts val="600"/>
        </a:spcBef>
        <a:buClr>
          <a:schemeClr val="accent2">
            <a:lumMod val="50000"/>
          </a:schemeClr>
        </a:buClr>
        <a:buSzPct val="90000"/>
        <a:buFont typeface="Symbol" pitchFamily="18" charset="2"/>
        <a:buChar char="·"/>
        <a:defRPr sz="1500" kern="1200">
          <a:solidFill>
            <a:schemeClr val="tx1"/>
          </a:solidFill>
          <a:latin typeface="+mn-lt"/>
          <a:ea typeface="+mn-ea"/>
          <a:cs typeface="+mn-cs"/>
        </a:defRPr>
      </a:lvl2pPr>
      <a:lvl3pPr marL="682625" indent="-228600" algn="l" defTabSz="914400" rtl="0" eaLnBrk="1" latinLnBrk="0" hangingPunct="1">
        <a:spcBef>
          <a:spcPts val="600"/>
        </a:spcBef>
        <a:buFont typeface="Calibri"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eg"/><Relationship Id="rId25"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0.gif"/><Relationship Id="rId11" Type="http://schemas.openxmlformats.org/officeDocument/2006/relationships/image" Target="../media/image25.jpeg"/><Relationship Id="rId24" Type="http://schemas.openxmlformats.org/officeDocument/2006/relationships/image" Target="../media/image38.jpeg"/><Relationship Id="rId5" Type="http://schemas.openxmlformats.org/officeDocument/2006/relationships/image" Target="../media/image19.png"/><Relationship Id="rId15" Type="http://schemas.openxmlformats.org/officeDocument/2006/relationships/image" Target="../media/image29.jpeg"/><Relationship Id="rId23" Type="http://schemas.openxmlformats.org/officeDocument/2006/relationships/image" Target="../media/image37.png"/><Relationship Id="rId10" Type="http://schemas.openxmlformats.org/officeDocument/2006/relationships/image" Target="../media/image24.jpeg"/><Relationship Id="rId19" Type="http://schemas.openxmlformats.org/officeDocument/2006/relationships/image" Target="../media/image33.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gif"/><Relationship Id="rId18" Type="http://schemas.openxmlformats.org/officeDocument/2006/relationships/image" Target="../media/image33.png"/><Relationship Id="rId3" Type="http://schemas.openxmlformats.org/officeDocument/2006/relationships/image" Target="../media/image42.png"/><Relationship Id="rId21" Type="http://schemas.openxmlformats.org/officeDocument/2006/relationships/image" Target="../media/image54.jpe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18.jpeg"/><Relationship Id="rId2" Type="http://schemas.openxmlformats.org/officeDocument/2006/relationships/notesSlide" Target="../notesSlides/notesSlide6.xml"/><Relationship Id="rId16" Type="http://schemas.openxmlformats.org/officeDocument/2006/relationships/image" Target="../media/image52.jpeg"/><Relationship Id="rId20"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gif"/><Relationship Id="rId11" Type="http://schemas.openxmlformats.org/officeDocument/2006/relationships/image" Target="../media/image48.png"/><Relationship Id="rId5" Type="http://schemas.openxmlformats.org/officeDocument/2006/relationships/image" Target="../media/image32.jpeg"/><Relationship Id="rId15" Type="http://schemas.openxmlformats.org/officeDocument/2006/relationships/image" Target="../media/image40.jpeg"/><Relationship Id="rId23" Type="http://schemas.openxmlformats.org/officeDocument/2006/relationships/image" Target="../media/image55.png"/><Relationship Id="rId10" Type="http://schemas.openxmlformats.org/officeDocument/2006/relationships/image" Target="../media/image47.png"/><Relationship Id="rId19" Type="http://schemas.openxmlformats.org/officeDocument/2006/relationships/image" Target="../media/image36.jpeg"/><Relationship Id="rId4" Type="http://schemas.openxmlformats.org/officeDocument/2006/relationships/image" Target="../media/image24.jpeg"/><Relationship Id="rId9" Type="http://schemas.openxmlformats.org/officeDocument/2006/relationships/image" Target="../media/image46.jpeg"/><Relationship Id="rId14" Type="http://schemas.openxmlformats.org/officeDocument/2006/relationships/image" Target="../media/image51.jpeg"/><Relationship Id="rId2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76200"/>
            <a:ext cx="7772400" cy="1470025"/>
          </a:xfrm>
        </p:spPr>
        <p:txBody>
          <a:bodyPr>
            <a:normAutofit fontScale="90000"/>
          </a:bodyPr>
          <a:lstStyle/>
          <a:p>
            <a:r>
              <a:rPr lang="en-US" sz="2700" dirty="0" smtClean="0"/>
              <a:t>Sachs Immuno-Oncology: BD&amp;L and Investment Forum</a:t>
            </a:r>
            <a:br>
              <a:rPr lang="en-US" sz="2700" dirty="0" smtClean="0"/>
            </a:br>
            <a:r>
              <a:rPr lang="en-US" sz="1800" dirty="0" smtClean="0"/>
              <a:t/>
            </a:r>
            <a:br>
              <a:rPr lang="en-US" sz="1800" dirty="0" smtClean="0"/>
            </a:br>
            <a:r>
              <a:rPr lang="en-US" sz="4400" dirty="0" smtClean="0"/>
              <a:t>Pharma-Biotech BD&amp;L Panel</a:t>
            </a:r>
            <a:endParaRPr lang="en-US" sz="3200" dirty="0"/>
          </a:p>
        </p:txBody>
      </p:sp>
      <p:sp>
        <p:nvSpPr>
          <p:cNvPr id="8" name="Subtitle 7"/>
          <p:cNvSpPr>
            <a:spLocks noGrp="1"/>
          </p:cNvSpPr>
          <p:nvPr>
            <p:ph type="subTitle" idx="1"/>
          </p:nvPr>
        </p:nvSpPr>
        <p:spPr>
          <a:xfrm>
            <a:off x="304800" y="1447800"/>
            <a:ext cx="8686800" cy="4876800"/>
          </a:xfrm>
        </p:spPr>
        <p:txBody>
          <a:bodyPr>
            <a:normAutofit fontScale="92500" lnSpcReduction="20000"/>
          </a:bodyPr>
          <a:lstStyle/>
          <a:p>
            <a:r>
              <a:rPr lang="en-US" sz="1800" dirty="0" smtClean="0">
                <a:solidFill>
                  <a:schemeClr val="tx1"/>
                </a:solidFill>
              </a:rPr>
              <a:t>Co-Chairs: </a:t>
            </a:r>
          </a:p>
          <a:p>
            <a:pPr lvl="1" indent="-223838" algn="l">
              <a:buFont typeface="Arial" pitchFamily="34" charset="0"/>
              <a:buChar char="•"/>
            </a:pPr>
            <a:r>
              <a:rPr lang="en-US" sz="1800" b="1" dirty="0" smtClean="0">
                <a:solidFill>
                  <a:schemeClr val="tx1"/>
                </a:solidFill>
              </a:rPr>
              <a:t>Mike Rice</a:t>
            </a:r>
            <a:r>
              <a:rPr lang="en-US" sz="1800" dirty="0" smtClean="0">
                <a:solidFill>
                  <a:schemeClr val="tx1"/>
                </a:solidFill>
              </a:rPr>
              <a:t>, Senior Consultant, Defined Health</a:t>
            </a:r>
            <a:endParaRPr lang="en-US" sz="1800" b="1" dirty="0" smtClean="0">
              <a:solidFill>
                <a:schemeClr val="tx1"/>
              </a:solidFill>
            </a:endParaRPr>
          </a:p>
          <a:p>
            <a:pPr lvl="1" indent="-223838" algn="l">
              <a:buFont typeface="Arial" pitchFamily="34" charset="0"/>
              <a:buChar char="•"/>
            </a:pPr>
            <a:r>
              <a:rPr lang="en-US" sz="1800" b="1" dirty="0" smtClean="0">
                <a:solidFill>
                  <a:schemeClr val="tx1"/>
                </a:solidFill>
              </a:rPr>
              <a:t>Peter Hoang, </a:t>
            </a:r>
            <a:r>
              <a:rPr lang="en-US" sz="1800" dirty="0" smtClean="0">
                <a:solidFill>
                  <a:schemeClr val="tx1"/>
                </a:solidFill>
              </a:rPr>
              <a:t>Senior Vice President, Business Development &amp; Strategy, Bellicum Pharmaceuticals </a:t>
            </a:r>
          </a:p>
          <a:p>
            <a:endParaRPr lang="en-US" sz="700" dirty="0" smtClean="0">
              <a:solidFill>
                <a:schemeClr val="tx1"/>
              </a:solidFill>
            </a:endParaRPr>
          </a:p>
          <a:p>
            <a:r>
              <a:rPr lang="en-US" sz="1800" dirty="0" smtClean="0">
                <a:solidFill>
                  <a:schemeClr val="tx1"/>
                </a:solidFill>
              </a:rPr>
              <a:t>Panelists:</a:t>
            </a:r>
          </a:p>
          <a:p>
            <a:pPr lvl="1" indent="-223838" algn="l">
              <a:buFont typeface="Arial" pitchFamily="34" charset="0"/>
              <a:buChar char="•"/>
            </a:pPr>
            <a:r>
              <a:rPr lang="en-US" sz="1800" b="1" dirty="0" smtClean="0">
                <a:solidFill>
                  <a:schemeClr val="tx1"/>
                </a:solidFill>
              </a:rPr>
              <a:t>Ali Fattaey, </a:t>
            </a:r>
            <a:r>
              <a:rPr lang="en-US" sz="1800" dirty="0" smtClean="0">
                <a:solidFill>
                  <a:schemeClr val="tx1"/>
                </a:solidFill>
              </a:rPr>
              <a:t>President &amp; CEO, Curis, Inc.</a:t>
            </a:r>
          </a:p>
          <a:p>
            <a:pPr lvl="1" indent="-223838" algn="l">
              <a:buFont typeface="Arial" pitchFamily="34" charset="0"/>
              <a:buChar char="•"/>
            </a:pPr>
            <a:r>
              <a:rPr lang="en-US" sz="1800" b="1" dirty="0" smtClean="0">
                <a:solidFill>
                  <a:schemeClr val="tx1"/>
                </a:solidFill>
              </a:rPr>
              <a:t>Guillaume Vignon, </a:t>
            </a:r>
            <a:r>
              <a:rPr lang="en-US" sz="1800" dirty="0" smtClean="0">
                <a:solidFill>
                  <a:schemeClr val="tx1"/>
                </a:solidFill>
              </a:rPr>
              <a:t>Director, Oncology Business Development, Global Licensing &amp; Business Development, Merck Serono SA</a:t>
            </a:r>
          </a:p>
          <a:p>
            <a:pPr lvl="1" indent="-223838" algn="l">
              <a:buFont typeface="Arial" pitchFamily="34" charset="0"/>
              <a:buChar char="•"/>
            </a:pPr>
            <a:r>
              <a:rPr lang="en-US" sz="1800" b="1" dirty="0" smtClean="0">
                <a:solidFill>
                  <a:schemeClr val="tx1"/>
                </a:solidFill>
              </a:rPr>
              <a:t>Ioannis Sapountzis, </a:t>
            </a:r>
            <a:r>
              <a:rPr lang="en-US" sz="1800" dirty="0" smtClean="0">
                <a:solidFill>
                  <a:schemeClr val="tx1"/>
                </a:solidFill>
              </a:rPr>
              <a:t>Global Head, Oncology Business Development &amp; Licensing, Boehringer Ingelheim GmbH</a:t>
            </a:r>
          </a:p>
          <a:p>
            <a:pPr lvl="1" indent="-223838" algn="l">
              <a:buFont typeface="Arial" pitchFamily="34" charset="0"/>
              <a:buChar char="•"/>
            </a:pPr>
            <a:r>
              <a:rPr lang="en-US" sz="1800" b="1" dirty="0" smtClean="0">
                <a:solidFill>
                  <a:schemeClr val="tx1"/>
                </a:solidFill>
              </a:rPr>
              <a:t>Jeffrey Bacha, </a:t>
            </a:r>
            <a:r>
              <a:rPr lang="en-US" sz="1800" dirty="0" smtClean="0">
                <a:solidFill>
                  <a:schemeClr val="tx1"/>
                </a:solidFill>
              </a:rPr>
              <a:t> President &amp; CEO, Del Mar Pharmaceuticals</a:t>
            </a:r>
          </a:p>
          <a:p>
            <a:pPr lvl="1" indent="-223838" algn="l">
              <a:buFont typeface="Arial" pitchFamily="34" charset="0"/>
              <a:buChar char="•"/>
            </a:pPr>
            <a:r>
              <a:rPr lang="en-US" sz="1800" b="1" dirty="0" smtClean="0">
                <a:solidFill>
                  <a:schemeClr val="tx1"/>
                </a:solidFill>
              </a:rPr>
              <a:t>Ji Li, </a:t>
            </a:r>
            <a:r>
              <a:rPr lang="en-US" sz="1800" dirty="0" smtClean="0">
                <a:solidFill>
                  <a:schemeClr val="tx1"/>
                </a:solidFill>
              </a:rPr>
              <a:t>Vice President, Business Development &amp; Licensing, Merck Research Laboratories</a:t>
            </a:r>
          </a:p>
          <a:p>
            <a:pPr lvl="1" indent="-223838" algn="l">
              <a:buFont typeface="Arial" pitchFamily="34" charset="0"/>
              <a:buChar char="•"/>
            </a:pPr>
            <a:r>
              <a:rPr lang="en-US" sz="1800" b="1" dirty="0" smtClean="0">
                <a:solidFill>
                  <a:schemeClr val="tx1"/>
                </a:solidFill>
              </a:rPr>
              <a:t>Peter Sandor, </a:t>
            </a:r>
            <a:r>
              <a:rPr lang="en-US" sz="1800" dirty="0" smtClean="0">
                <a:solidFill>
                  <a:schemeClr val="tx1"/>
                </a:solidFill>
              </a:rPr>
              <a:t>Vice President, Global Marketing Oncology, Amgen</a:t>
            </a:r>
          </a:p>
          <a:p>
            <a:pPr lvl="1" indent="-223838" algn="l">
              <a:buFont typeface="Arial" pitchFamily="34" charset="0"/>
              <a:buChar char="•"/>
            </a:pPr>
            <a:r>
              <a:rPr lang="en-US" sz="1800" b="1" dirty="0" smtClean="0">
                <a:solidFill>
                  <a:schemeClr val="tx1"/>
                </a:solidFill>
              </a:rPr>
              <a:t>John DeYoung, </a:t>
            </a:r>
            <a:r>
              <a:rPr lang="en-US" sz="1800" dirty="0" smtClean="0">
                <a:solidFill>
                  <a:schemeClr val="tx1"/>
                </a:solidFill>
              </a:rPr>
              <a:t>Vice President, Worldwide Business Development, Pfizer, Inc.</a:t>
            </a:r>
          </a:p>
          <a:p>
            <a:pPr lvl="1" indent="-223838" algn="l">
              <a:buFont typeface="Arial" pitchFamily="34" charset="0"/>
              <a:buChar char="•"/>
            </a:pPr>
            <a:r>
              <a:rPr lang="en-US" sz="1800" b="1" dirty="0" smtClean="0">
                <a:solidFill>
                  <a:schemeClr val="tx1"/>
                </a:solidFill>
              </a:rPr>
              <a:t>Reginald Seeto, </a:t>
            </a:r>
            <a:r>
              <a:rPr lang="en-US" sz="1800" dirty="0" smtClean="0">
                <a:solidFill>
                  <a:schemeClr val="tx1"/>
                </a:solidFill>
              </a:rPr>
              <a:t>Vice President, Head of Partnering &amp; Strategy. MedImmune</a:t>
            </a:r>
          </a:p>
          <a:p>
            <a:pPr lvl="1" indent="-223838" algn="l">
              <a:buFont typeface="Arial" pitchFamily="34" charset="0"/>
              <a:buChar char="•"/>
            </a:pPr>
            <a:r>
              <a:rPr lang="en-US" sz="1800" b="1" dirty="0" smtClean="0">
                <a:solidFill>
                  <a:schemeClr val="tx1"/>
                </a:solidFill>
              </a:rPr>
              <a:t>Tanja Weber, </a:t>
            </a:r>
            <a:r>
              <a:rPr lang="en-US" sz="1800" dirty="0" smtClean="0">
                <a:solidFill>
                  <a:schemeClr val="tx1"/>
                </a:solidFill>
              </a:rPr>
              <a:t>Strategy &amp; Business Development, Vice President, Oncology Corporate Licenses, Sanofi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Amgen’s T-Vec: First Oncolytic Virus Immunotherapy Nears Approval</a:t>
            </a:r>
            <a:endParaRPr lang="en-US" dirty="0"/>
          </a:p>
        </p:txBody>
      </p:sp>
      <p:sp>
        <p:nvSpPr>
          <p:cNvPr id="13" name="Content Placeholder 2"/>
          <p:cNvSpPr>
            <a:spLocks noGrp="1"/>
          </p:cNvSpPr>
          <p:nvPr>
            <p:ph idx="1"/>
          </p:nvPr>
        </p:nvSpPr>
        <p:spPr>
          <a:xfrm>
            <a:off x="381000" y="1219201"/>
            <a:ext cx="8382000" cy="4800599"/>
          </a:xfrm>
          <a:solidFill>
            <a:schemeClr val="bg1">
              <a:lumMod val="95000"/>
            </a:schemeClr>
          </a:solidFill>
          <a:ln>
            <a:solidFill>
              <a:schemeClr val="bg1">
                <a:lumMod val="50000"/>
              </a:schemeClr>
            </a:solidFill>
          </a:ln>
          <a:effectLst/>
        </p:spPr>
        <p:txBody>
          <a:bodyPr lIns="91440" rIns="91440">
            <a:noAutofit/>
          </a:bodyPr>
          <a:lstStyle/>
          <a:p>
            <a:pPr marL="0" indent="0">
              <a:spcBef>
                <a:spcPts val="600"/>
              </a:spcBef>
              <a:buNone/>
            </a:pPr>
            <a:r>
              <a:rPr lang="en-US" sz="2000" b="1" dirty="0" smtClean="0">
                <a:solidFill>
                  <a:schemeClr val="tx1"/>
                </a:solidFill>
              </a:rPr>
              <a:t>FDA Panel Gives a Thumbs Up to Amgen's T-Vec For Melanoma</a:t>
            </a:r>
          </a:p>
          <a:p>
            <a:pPr marL="0" indent="0">
              <a:spcBef>
                <a:spcPts val="600"/>
              </a:spcBef>
              <a:buNone/>
            </a:pPr>
            <a:endParaRPr lang="en-US" sz="700" dirty="0" smtClean="0">
              <a:solidFill>
                <a:schemeClr val="tx1"/>
              </a:solidFill>
            </a:endParaRPr>
          </a:p>
          <a:p>
            <a:pPr marL="0" indent="0">
              <a:spcBef>
                <a:spcPts val="600"/>
              </a:spcBef>
              <a:buNone/>
            </a:pPr>
            <a:r>
              <a:rPr lang="en-US" sz="1000" dirty="0" smtClean="0">
                <a:solidFill>
                  <a:schemeClr val="tx1"/>
                </a:solidFill>
              </a:rPr>
              <a:t>April 29, 2015</a:t>
            </a:r>
          </a:p>
          <a:p>
            <a:pPr marL="0" indent="0">
              <a:spcBef>
                <a:spcPts val="600"/>
              </a:spcBef>
              <a:buNone/>
            </a:pPr>
            <a:endParaRPr lang="en-US" sz="900" dirty="0" smtClean="0">
              <a:solidFill>
                <a:schemeClr val="tx1"/>
              </a:solidFill>
            </a:endParaRPr>
          </a:p>
          <a:p>
            <a:pPr marL="0" indent="0">
              <a:spcBef>
                <a:spcPts val="600"/>
              </a:spcBef>
              <a:buNone/>
            </a:pPr>
            <a:r>
              <a:rPr lang="en-US" sz="1200" dirty="0" smtClean="0">
                <a:solidFill>
                  <a:schemeClr val="tx1"/>
                </a:solidFill>
              </a:rPr>
              <a:t>Amgen's regulatory team for talimogene laherparepvec (</a:t>
            </a:r>
            <a:r>
              <a:rPr lang="en-US" sz="1200" u="sng" dirty="0" smtClean="0">
                <a:solidFill>
                  <a:schemeClr val="tx1"/>
                </a:solidFill>
              </a:rPr>
              <a:t>T-Vec</a:t>
            </a:r>
            <a:r>
              <a:rPr lang="en-US" sz="1200" dirty="0" smtClean="0">
                <a:solidFill>
                  <a:schemeClr val="tx1"/>
                </a:solidFill>
              </a:rPr>
              <a:t>) was grilled by a group of outside </a:t>
            </a:r>
            <a:r>
              <a:rPr lang="en-US" sz="1200" u="sng" dirty="0" smtClean="0">
                <a:solidFill>
                  <a:schemeClr val="tx1"/>
                </a:solidFill>
              </a:rPr>
              <a:t>FDA</a:t>
            </a:r>
            <a:r>
              <a:rPr lang="en-US" sz="1200" dirty="0" smtClean="0">
                <a:solidFill>
                  <a:schemeClr val="tx1"/>
                </a:solidFill>
              </a:rPr>
              <a:t> experts who picked up on some major questions regarding the Phase III melanoma study that was used to back its new drug application. A vigorous defense of the drug, though, helped make a winning case for the therapy, which was ultimately supported by all but one member of the panel.</a:t>
            </a:r>
          </a:p>
          <a:p>
            <a:pPr marL="0" indent="0">
              <a:spcBef>
                <a:spcPts val="600"/>
              </a:spcBef>
              <a:buNone/>
            </a:pPr>
            <a:r>
              <a:rPr lang="en-US" sz="1200" dirty="0" smtClean="0">
                <a:solidFill>
                  <a:schemeClr val="tx1"/>
                </a:solidFill>
              </a:rPr>
              <a:t>There was considerable sentiment in favor of restricting the drug to certain patient groups, with some of the panelists expressing their frustration that they couldn't register a vote regarding the low likelihood that the drug would work for visceral (internal) tumors or later-stage patients.</a:t>
            </a:r>
          </a:p>
          <a:p>
            <a:pPr marL="0" indent="0">
              <a:spcBef>
                <a:spcPts val="600"/>
              </a:spcBef>
              <a:buNone/>
            </a:pPr>
            <a:r>
              <a:rPr lang="en-US" sz="1200" dirty="0" smtClean="0">
                <a:solidFill>
                  <a:schemeClr val="tx1"/>
                </a:solidFill>
              </a:rPr>
              <a:t>At the end of the day, though, the expanded panel voted 22 to 1 that the drug has a favorable risk/benefit profile. T-Vec is injected directly into tumors, where it replicates and then ideally ruptures the tumor cells. The rupture causes the release of antigens which in turn spur the immune system response--a kind of one-two punch that represents a different approach to treating melanoma.</a:t>
            </a:r>
          </a:p>
          <a:p>
            <a:pPr marL="0" indent="0">
              <a:spcBef>
                <a:spcPts val="600"/>
              </a:spcBef>
              <a:buNone/>
            </a:pPr>
            <a:r>
              <a:rPr lang="en-US" sz="1200" dirty="0" smtClean="0">
                <a:solidFill>
                  <a:schemeClr val="tx1"/>
                </a:solidFill>
              </a:rPr>
              <a:t>"There are clearly patients in my clinic I'd like to use this for," noted Patrick Hwu, a professor in the department of Melanoma Medical Oncology at the University of Texas MD Anderson Cancer Center who voted to support T-Vec. A number of the experts noted that the more "arrows" they had in their therapeutic quiver, the better off patients would be. The final decision is being left in the hands of the FDA, though today's vote would make T-Vec an odds-on favorite for approval. If so, Amgen (</a:t>
            </a:r>
            <a:r>
              <a:rPr lang="en-US" sz="1200" u="sng" dirty="0" smtClean="0">
                <a:solidFill>
                  <a:schemeClr val="tx1"/>
                </a:solidFill>
              </a:rPr>
              <a:t>$AMGN</a:t>
            </a:r>
            <a:r>
              <a:rPr lang="en-US" sz="1200" dirty="0" smtClean="0">
                <a:solidFill>
                  <a:schemeClr val="tx1"/>
                </a:solidFill>
              </a:rPr>
              <a:t>) is on track to score several possible approvals this year, marking some advances after analysts like Geoffrey Porges have criticized the Big Biotech's development strategy and heavy research costs.  The day started with FDA reviewers offering some skeptical remarks about their interpretation of the late-stage data.  "The evidence that talimogene has a systemic effect was limited and difficult to calculate," FDA reviewer Robert Le told the committee. In particular, committee members noted that there were widely different response rates among different subgroups in the study. For Le, "first line or less advanced patients may have responded better.” “Subjects with small lesions may be more likely to respond," he added, "larger lesions less likely.” […]</a:t>
            </a:r>
          </a:p>
        </p:txBody>
      </p:sp>
      <p:sp>
        <p:nvSpPr>
          <p:cNvPr id="6" name="Text Placeholder 5"/>
          <p:cNvSpPr>
            <a:spLocks noGrp="1"/>
          </p:cNvSpPr>
          <p:nvPr>
            <p:ph type="body" sz="quarter" idx="10"/>
          </p:nvPr>
        </p:nvSpPr>
        <p:spPr/>
        <p:txBody>
          <a:bodyPr/>
          <a:lstStyle/>
          <a:p>
            <a:pPr lvl="0"/>
            <a:r>
              <a:rPr lang="en-US" dirty="0" smtClean="0">
                <a:solidFill>
                  <a:srgbClr val="1F497D"/>
                </a:solidFill>
                <a:latin typeface="Tahoma"/>
                <a:cs typeface="Tahoma"/>
              </a:rPr>
              <a:t>http://www.fiercebiotech.com/story/fda-panel-gives-amgen-thumbs-t-vec-melanoma/2015-04-29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Vaccines Comprise the Largest Component of the Cancer Immunotherapy Pipeline</a:t>
            </a:r>
            <a:endParaRPr lang="en-US" dirty="0"/>
          </a:p>
        </p:txBody>
      </p:sp>
      <p:sp>
        <p:nvSpPr>
          <p:cNvPr id="4" name="Text Placeholder 3"/>
          <p:cNvSpPr>
            <a:spLocks noGrp="1"/>
          </p:cNvSpPr>
          <p:nvPr>
            <p:ph type="body" sz="quarter" idx="4294967295"/>
          </p:nvPr>
        </p:nvSpPr>
        <p:spPr>
          <a:xfrm>
            <a:off x="76200" y="6061496"/>
            <a:ext cx="8991600" cy="228600"/>
          </a:xfrm>
          <a:prstGeom prst="rect">
            <a:avLst/>
          </a:prstGeom>
        </p:spPr>
        <p:txBody>
          <a:bodyPr>
            <a:normAutofit lnSpcReduction="10000"/>
          </a:bodyPr>
          <a:lstStyle/>
          <a:p>
            <a:pPr>
              <a:buNone/>
            </a:pPr>
            <a:r>
              <a:rPr lang="en-US" sz="1000" dirty="0" smtClean="0"/>
              <a:t>Adis R&amp;D Insight, Thomson Reuters Cortellis</a:t>
            </a:r>
            <a:endParaRPr lang="en-US" sz="1000" dirty="0"/>
          </a:p>
        </p:txBody>
      </p:sp>
      <p:grpSp>
        <p:nvGrpSpPr>
          <p:cNvPr id="3" name="Group 16"/>
          <p:cNvGrpSpPr/>
          <p:nvPr/>
        </p:nvGrpSpPr>
        <p:grpSpPr>
          <a:xfrm>
            <a:off x="-1066800" y="1219200"/>
            <a:ext cx="9982200" cy="4724400"/>
            <a:chOff x="-1066800" y="1447800"/>
            <a:chExt cx="9982200" cy="4724400"/>
          </a:xfrm>
        </p:grpSpPr>
        <p:graphicFrame>
          <p:nvGraphicFramePr>
            <p:cNvPr id="8" name="Chart 7"/>
            <p:cNvGraphicFramePr/>
            <p:nvPr/>
          </p:nvGraphicFramePr>
          <p:xfrm>
            <a:off x="1676400" y="1447800"/>
            <a:ext cx="72390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066800" y="1447800"/>
            <a:ext cx="5486400" cy="4724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flipH="1">
              <a:off x="2286000" y="5119688"/>
              <a:ext cx="1524000" cy="671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209800" y="3657600"/>
              <a:ext cx="1371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228600" y="1828800"/>
            <a:ext cx="3276600" cy="3962400"/>
          </a:xfrm>
          <a:prstGeom prst="rect">
            <a:avLst/>
          </a:prstGeom>
          <a:noFill/>
          <a:ln w="19050" cmpd="sng">
            <a:solidFill>
              <a:schemeClr val="tx1">
                <a:lumMod val="65000"/>
                <a:lumOff val="3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176213" indent="-176213" algn="ctr">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Most Large Pharmaceuticals Have at Least Two Platforms of Clinical Stage Immuno-Oncology Assets</a:t>
            </a:r>
            <a:endParaRPr lang="en-US" i="1" dirty="0"/>
          </a:p>
        </p:txBody>
      </p:sp>
      <p:sp>
        <p:nvSpPr>
          <p:cNvPr id="3" name="Content Placeholder 2"/>
          <p:cNvSpPr>
            <a:spLocks noGrp="1"/>
          </p:cNvSpPr>
          <p:nvPr>
            <p:ph idx="1"/>
          </p:nvPr>
        </p:nvSpPr>
        <p:spPr>
          <a:xfrm>
            <a:off x="381000" y="1143001"/>
            <a:ext cx="8382000" cy="1295399"/>
          </a:xfrm>
        </p:spPr>
        <p:txBody>
          <a:bodyPr>
            <a:normAutofit/>
          </a:bodyPr>
          <a:lstStyle/>
          <a:p>
            <a:r>
              <a:rPr lang="en-US" sz="1600" b="1" dirty="0" smtClean="0"/>
              <a:t>More than half of pharmaceutical companies evaluated have at least two categories of clinical stage assets (highest stage asset indicated).</a:t>
            </a:r>
          </a:p>
          <a:p>
            <a:r>
              <a:rPr lang="en-US" sz="1600" b="1" dirty="0" smtClean="0"/>
              <a:t>BMS, Merck and Amgen are the only companies with marketed </a:t>
            </a:r>
            <a:r>
              <a:rPr lang="en-US" sz="1600" b="1" dirty="0" err="1" smtClean="0"/>
              <a:t>immuno</a:t>
            </a:r>
            <a:r>
              <a:rPr lang="en-US" sz="1600" b="1" dirty="0" smtClean="0"/>
              <a:t>-oncology assets in the US market.</a:t>
            </a:r>
            <a:endParaRPr lang="en-US" sz="1600" b="1" dirty="0"/>
          </a:p>
        </p:txBody>
      </p:sp>
      <p:sp>
        <p:nvSpPr>
          <p:cNvPr id="4" name="Text Placeholder 3"/>
          <p:cNvSpPr>
            <a:spLocks noGrp="1"/>
          </p:cNvSpPr>
          <p:nvPr>
            <p:ph type="body" sz="quarter" idx="10"/>
          </p:nvPr>
        </p:nvSpPr>
        <p:spPr/>
        <p:txBody>
          <a:bodyPr/>
          <a:lstStyle/>
          <a:p>
            <a:r>
              <a:rPr lang="en-US" sz="900" dirty="0" smtClean="0"/>
              <a:t>Adis Database, Defined Health; *Failed  in lung (MAGE-A2); **CD20-CD3 entering clinic this year </a:t>
            </a:r>
          </a:p>
        </p:txBody>
      </p:sp>
      <p:graphicFrame>
        <p:nvGraphicFramePr>
          <p:cNvPr id="13" name="Table 12"/>
          <p:cNvGraphicFramePr>
            <a:graphicFrameLocks noGrp="1"/>
          </p:cNvGraphicFramePr>
          <p:nvPr/>
        </p:nvGraphicFramePr>
        <p:xfrm>
          <a:off x="228595" y="2286003"/>
          <a:ext cx="8763009" cy="3737176"/>
        </p:xfrm>
        <a:graphic>
          <a:graphicData uri="http://schemas.openxmlformats.org/drawingml/2006/table">
            <a:tbl>
              <a:tblPr/>
              <a:tblGrid>
                <a:gridCol w="965421"/>
                <a:gridCol w="594102"/>
                <a:gridCol w="594102"/>
                <a:gridCol w="594102"/>
                <a:gridCol w="594102"/>
                <a:gridCol w="594102"/>
                <a:gridCol w="594102"/>
                <a:gridCol w="651572"/>
                <a:gridCol w="610894"/>
                <a:gridCol w="594102"/>
                <a:gridCol w="594102"/>
                <a:gridCol w="594102"/>
                <a:gridCol w="594102"/>
                <a:gridCol w="594102"/>
              </a:tblGrid>
              <a:tr h="476639">
                <a:tc>
                  <a:txBody>
                    <a:bodyPr/>
                    <a:lstStyle/>
                    <a:p>
                      <a:pPr algn="l" fontAlgn="b"/>
                      <a:r>
                        <a:rPr lang="en-US" sz="1100" b="1" i="0" u="none" strike="noStrike" dirty="0">
                          <a:solidFill>
                            <a:srgbClr val="000000"/>
                          </a:solidFill>
                          <a:latin typeface="Calibri"/>
                        </a:rPr>
                        <a:t>Clinical </a:t>
                      </a:r>
                      <a:r>
                        <a:rPr lang="en-US" sz="1100" b="1" i="0" u="none" strike="noStrike" dirty="0" smtClean="0">
                          <a:solidFill>
                            <a:srgbClr val="000000"/>
                          </a:solidFill>
                          <a:latin typeface="Calibri"/>
                        </a:rPr>
                        <a:t>Stage</a:t>
                      </a:r>
                      <a:r>
                        <a:rPr lang="en-US" sz="1100" b="1" i="0" u="none" strike="noStrike" baseline="0" dirty="0" smtClean="0">
                          <a:solidFill>
                            <a:srgbClr val="000000"/>
                          </a:solidFill>
                          <a:latin typeface="Calibri"/>
                        </a:rPr>
                        <a:t> I/O</a:t>
                      </a:r>
                      <a:r>
                        <a:rPr lang="en-US" sz="1100" b="1" i="0" u="none" strike="noStrike" dirty="0" smtClean="0">
                          <a:solidFill>
                            <a:srgbClr val="000000"/>
                          </a:solidFill>
                          <a:latin typeface="Calibri"/>
                        </a:rPr>
                        <a:t> </a:t>
                      </a:r>
                      <a:r>
                        <a:rPr lang="en-US" sz="1100" b="1" i="0" u="none" strike="noStrike" dirty="0">
                          <a:solidFill>
                            <a:srgbClr val="000000"/>
                          </a:solidFill>
                          <a:latin typeface="Calibri"/>
                        </a:rPr>
                        <a:t>Assets</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FFFFFF"/>
                          </a:solidFill>
                          <a:latin typeface="Calibri"/>
                        </a:rPr>
                        <a:t>NVS</a:t>
                      </a:r>
                      <a:endParaRPr lang="en-US" sz="1200" b="1" i="0" u="none" strike="noStrike" dirty="0">
                        <a:solidFill>
                          <a:srgbClr val="FFFFFF"/>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Roche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Lilly</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AZ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GSK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smtClean="0">
                          <a:solidFill>
                            <a:srgbClr val="FFFFFF"/>
                          </a:solidFill>
                          <a:latin typeface="Calibri"/>
                        </a:rPr>
                        <a:t>CELG</a:t>
                      </a:r>
                      <a:endParaRPr lang="en-US" sz="1200" b="1" i="0" u="none" strike="noStrike" dirty="0">
                        <a:solidFill>
                          <a:srgbClr val="FFFFFF"/>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smtClean="0">
                          <a:solidFill>
                            <a:srgbClr val="FFFFFF"/>
                          </a:solidFill>
                          <a:latin typeface="Calibri"/>
                        </a:rPr>
                        <a:t>AMGN</a:t>
                      </a:r>
                      <a:endParaRPr lang="en-US" sz="1200" b="1" i="0" u="none" strike="noStrike" dirty="0">
                        <a:solidFill>
                          <a:srgbClr val="FFFFFF"/>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BMS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Sanofi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Merck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Pfizer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J&amp;J</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c>
                  <a:txBody>
                    <a:bodyPr/>
                    <a:lstStyle/>
                    <a:p>
                      <a:pPr algn="ctr" fontAlgn="ctr"/>
                      <a:r>
                        <a:rPr lang="en-US" sz="1200" b="1" i="0" u="none" strike="noStrike" dirty="0">
                          <a:solidFill>
                            <a:srgbClr val="FFFFFF"/>
                          </a:solidFill>
                          <a:latin typeface="Calibri"/>
                        </a:rPr>
                        <a:t>Merck KGaA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AC50"/>
                    </a:solidFill>
                  </a:tcPr>
                </a:tc>
              </a:tr>
              <a:tr h="465791">
                <a:tc>
                  <a:txBody>
                    <a:bodyPr/>
                    <a:lstStyle/>
                    <a:p>
                      <a:pPr algn="l" fontAlgn="ctr"/>
                      <a:r>
                        <a:rPr lang="en-US" sz="1100" b="1" i="0" u="none" strike="noStrike" dirty="0">
                          <a:solidFill>
                            <a:srgbClr val="000000"/>
                          </a:solidFill>
                          <a:latin typeface="Calibri"/>
                        </a:rPr>
                        <a:t>Checkpoint</a:t>
                      </a:r>
                      <a:r>
                        <a:rPr lang="en-US" sz="1100" b="1" i="0" u="none" strike="noStrike" dirty="0" smtClean="0">
                          <a:solidFill>
                            <a:srgbClr val="000000"/>
                          </a:solidFill>
                          <a:latin typeface="Calibri"/>
                        </a:rPr>
                        <a:t>/ Costims</a:t>
                      </a:r>
                      <a:endParaRPr lang="en-US" sz="1100" b="1" i="0" u="none" strike="noStrike" dirty="0">
                        <a:solidFill>
                          <a:srgbClr val="000000"/>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latin typeface="Calibri"/>
                        </a:rPr>
                        <a:t>III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000000"/>
                          </a:solidFill>
                          <a:latin typeface="Calibri"/>
                        </a:rPr>
                        <a:t>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100" b="0" i="0" u="none" strike="noStrike" dirty="0">
                          <a:solidFill>
                            <a:srgbClr val="FFFFFF"/>
                          </a:solidFill>
                          <a:latin typeface="Calibri"/>
                        </a:rPr>
                        <a:t>III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latin typeface="Calibri"/>
                        </a:rPr>
                        <a:t>M</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latin typeface="Calibri"/>
                        </a:rPr>
                        <a:t>M</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0" i="0" u="none" strike="noStrike" dirty="0" smtClean="0">
                          <a:solidFill>
                            <a:schemeClr val="bg1"/>
                          </a:solidFill>
                          <a:latin typeface="Calibri"/>
                        </a:rPr>
                        <a:t>III</a:t>
                      </a:r>
                      <a:endParaRPr lang="en-US" sz="1100" b="0" i="0" u="none" strike="noStrike" dirty="0">
                        <a:solidFill>
                          <a:schemeClr val="bg1"/>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III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000000"/>
                          </a:solidFill>
                          <a:latin typeface="Calibri"/>
                        </a:rPr>
                        <a:t>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65791">
                <a:tc>
                  <a:txBody>
                    <a:bodyPr/>
                    <a:lstStyle/>
                    <a:p>
                      <a:pPr algn="l" fontAlgn="ctr"/>
                      <a:r>
                        <a:rPr lang="en-US" sz="1100" b="1" i="0" u="none" strike="noStrike" dirty="0">
                          <a:solidFill>
                            <a:srgbClr val="000000"/>
                          </a:solidFill>
                          <a:latin typeface="Calibri"/>
                        </a:rPr>
                        <a:t>Oncolytic Viruses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FFFF"/>
                          </a:solidFill>
                          <a:latin typeface="Calibri"/>
                        </a:rPr>
                        <a:t>PreReg</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791">
                <a:tc>
                  <a:txBody>
                    <a:bodyPr/>
                    <a:lstStyle/>
                    <a:p>
                      <a:pPr algn="l" fontAlgn="ctr"/>
                      <a:r>
                        <a:rPr lang="en-US" sz="1100" b="1" i="0" u="none" strike="noStrike" dirty="0">
                          <a:solidFill>
                            <a:srgbClr val="000000"/>
                          </a:solidFill>
                          <a:latin typeface="Calibri"/>
                        </a:rPr>
                        <a:t>Vaccines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FFFFF"/>
                          </a:solidFill>
                          <a:latin typeface="Calibri"/>
                        </a:rPr>
                        <a:t>III*</a:t>
                      </a:r>
                      <a:endParaRPr lang="en-US" sz="1100" b="0" i="0" u="none" strike="noStrike" dirty="0">
                        <a:solidFill>
                          <a:srgbClr val="FFFFFF"/>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smtClean="0">
                          <a:solidFill>
                            <a:srgbClr val="000000"/>
                          </a:solidFill>
                          <a:latin typeface="Calibri"/>
                        </a:rPr>
                        <a:t>II</a:t>
                      </a:r>
                      <a:endParaRPr lang="en-US" sz="1100" b="0" i="0" u="none" strike="noStrike" dirty="0">
                        <a:solidFill>
                          <a:srgbClr val="000000"/>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FFFFF"/>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65791">
                <a:tc>
                  <a:txBody>
                    <a:bodyPr/>
                    <a:lstStyle/>
                    <a:p>
                      <a:pPr algn="l" fontAlgn="ctr"/>
                      <a:r>
                        <a:rPr lang="en-US" sz="1100" b="1" i="0" u="none" strike="noStrike" dirty="0">
                          <a:solidFill>
                            <a:srgbClr val="000000"/>
                          </a:solidFill>
                          <a:latin typeface="Calibri"/>
                        </a:rPr>
                        <a:t>Adoptive Cell Therapy</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Pre</a:t>
                      </a:r>
                      <a:endParaRPr lang="en-US" sz="1100" b="0" i="0" u="none" strike="noStrike" dirty="0">
                        <a:solidFill>
                          <a:srgbClr val="000000"/>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Pre</a:t>
                      </a: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791">
                <a:tc>
                  <a:txBody>
                    <a:bodyPr/>
                    <a:lstStyle/>
                    <a:p>
                      <a:pPr algn="l" fontAlgn="ctr"/>
                      <a:r>
                        <a:rPr lang="en-US" sz="1100" b="1" i="0" u="none" strike="noStrike" dirty="0">
                          <a:solidFill>
                            <a:srgbClr val="000000"/>
                          </a:solidFill>
                          <a:latin typeface="Calibri"/>
                        </a:rPr>
                        <a:t>Cytokines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791">
                <a:tc>
                  <a:txBody>
                    <a:bodyPr/>
                    <a:lstStyle/>
                    <a:p>
                      <a:pPr algn="l" fontAlgn="ctr"/>
                      <a:r>
                        <a:rPr lang="en-US" sz="1100" b="1" i="0" u="none" strike="noStrike" dirty="0">
                          <a:solidFill>
                            <a:srgbClr val="000000"/>
                          </a:solidFill>
                          <a:latin typeface="Calibri"/>
                        </a:rPr>
                        <a:t>TCR/BiTes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I/II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FFFFF"/>
                          </a:solidFill>
                          <a:latin typeface="Calibri"/>
                        </a:rPr>
                        <a:t>M</a:t>
                      </a:r>
                      <a:endParaRPr lang="en-US" sz="1100" b="0" i="0" u="none" strike="noStrike" dirty="0">
                        <a:solidFill>
                          <a:srgbClr val="FFFFFF"/>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latin typeface="Calibri"/>
                        </a:rPr>
                        <a:t>I</a:t>
                      </a:r>
                      <a:r>
                        <a:rPr lang="en-US" sz="1100" b="0" i="0" u="none" strike="noStrike" dirty="0">
                          <a:solidFill>
                            <a:srgbClr val="000000"/>
                          </a:solidFill>
                          <a:latin typeface="Calibri"/>
                        </a:rPr>
                        <a:t> </a:t>
                      </a:r>
                      <a:r>
                        <a:rPr lang="en-US" sz="1100" b="0" i="0" u="none" strike="noStrike" dirty="0" smtClean="0">
                          <a:solidFill>
                            <a:srgbClr val="000000"/>
                          </a:solidFill>
                          <a:latin typeface="Calibri"/>
                        </a:rPr>
                        <a:t>**</a:t>
                      </a:r>
                      <a:endParaRPr lang="en-US" sz="1100" b="0" i="0" u="none" strike="noStrike" dirty="0">
                        <a:solidFill>
                          <a:srgbClr val="000000"/>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791">
                <a:tc>
                  <a:txBody>
                    <a:bodyPr/>
                    <a:lstStyle/>
                    <a:p>
                      <a:pPr algn="l" fontAlgn="ctr"/>
                      <a:r>
                        <a:rPr lang="en-US" sz="1100" b="1" i="0" u="none" strike="noStrike" dirty="0">
                          <a:solidFill>
                            <a:srgbClr val="000000"/>
                          </a:solidFill>
                          <a:latin typeface="Calibri"/>
                        </a:rPr>
                        <a:t>Other </a:t>
                      </a:r>
                      <a:r>
                        <a:rPr lang="en-US" sz="1100" b="1" i="0" u="none" strike="noStrike" dirty="0" smtClean="0">
                          <a:solidFill>
                            <a:srgbClr val="000000"/>
                          </a:solidFill>
                          <a:latin typeface="Calibri"/>
                        </a:rPr>
                        <a:t>Immunomod</a:t>
                      </a:r>
                      <a:endParaRPr lang="en-US" sz="1100" b="1" i="0" u="none" strike="noStrike" dirty="0">
                        <a:solidFill>
                          <a:srgbClr val="000000"/>
                        </a:solidFill>
                        <a:latin typeface="Calibri"/>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0" i="0" u="none" strike="noStrike" dirty="0">
                          <a:solidFill>
                            <a:srgbClr val="000000"/>
                          </a:solidFill>
                          <a:latin typeface="Calibri"/>
                        </a:rPr>
                        <a:t>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II</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Players Are Diversifying by Developing Multiple Immunomodulatory Antibodies &amp; Solidifying Franchises Through </a:t>
            </a:r>
            <a:r>
              <a:rPr lang="en-US" i="1" dirty="0" smtClean="0"/>
              <a:t>Combinatorial Optionality</a:t>
            </a:r>
            <a:endParaRPr lang="en-US" i="1" dirty="0"/>
          </a:p>
        </p:txBody>
      </p:sp>
      <p:sp>
        <p:nvSpPr>
          <p:cNvPr id="3" name="Content Placeholder 2"/>
          <p:cNvSpPr>
            <a:spLocks noGrp="1"/>
          </p:cNvSpPr>
          <p:nvPr>
            <p:ph idx="1"/>
          </p:nvPr>
        </p:nvSpPr>
        <p:spPr>
          <a:xfrm>
            <a:off x="381000" y="1143001"/>
            <a:ext cx="8382000" cy="1219199"/>
          </a:xfrm>
        </p:spPr>
        <p:txBody>
          <a:bodyPr>
            <a:normAutofit/>
          </a:bodyPr>
          <a:lstStyle/>
          <a:p>
            <a:r>
              <a:rPr lang="en-US" sz="1600" b="1" dirty="0" smtClean="0"/>
              <a:t>Large companies are rapidly moving into the checkpoint antagonist and costimulatory agonist space through partnering and acquisition. </a:t>
            </a:r>
          </a:p>
          <a:p>
            <a:r>
              <a:rPr lang="en-US" sz="1600" b="1" dirty="0" smtClean="0"/>
              <a:t>BMS is well positioned to exploit the combinatorial options through its deep pipeline of antibodies. </a:t>
            </a:r>
            <a:endParaRPr lang="en-US" sz="1600" b="1" dirty="0"/>
          </a:p>
        </p:txBody>
      </p:sp>
      <p:sp>
        <p:nvSpPr>
          <p:cNvPr id="4" name="Text Placeholder 3"/>
          <p:cNvSpPr>
            <a:spLocks noGrp="1"/>
          </p:cNvSpPr>
          <p:nvPr>
            <p:ph type="body" sz="quarter" idx="10"/>
          </p:nvPr>
        </p:nvSpPr>
        <p:spPr/>
        <p:txBody>
          <a:bodyPr/>
          <a:lstStyle/>
          <a:p>
            <a:r>
              <a:rPr lang="en-US" dirty="0" smtClean="0"/>
              <a:t>Source: Adis R&amp;D Insight, October 2014, Defined Health</a:t>
            </a:r>
          </a:p>
        </p:txBody>
      </p:sp>
      <p:graphicFrame>
        <p:nvGraphicFramePr>
          <p:cNvPr id="5" name="Content Placeholder 10"/>
          <p:cNvGraphicFramePr>
            <a:graphicFrameLocks/>
          </p:cNvGraphicFramePr>
          <p:nvPr>
            <p:extLst>
              <p:ext uri="{D42A27DB-BD31-4B8C-83A1-F6EECF244321}">
                <p14:modId xmlns:p14="http://schemas.microsoft.com/office/powerpoint/2010/main" val="1939602103"/>
              </p:ext>
            </p:extLst>
          </p:nvPr>
        </p:nvGraphicFramePr>
        <p:xfrm>
          <a:off x="161288" y="2514603"/>
          <a:ext cx="8677907" cy="3505193"/>
        </p:xfrm>
        <a:graphic>
          <a:graphicData uri="http://schemas.openxmlformats.org/drawingml/2006/table">
            <a:tbl>
              <a:tblPr/>
              <a:tblGrid>
                <a:gridCol w="1570157"/>
                <a:gridCol w="546750"/>
                <a:gridCol w="546750"/>
                <a:gridCol w="546750"/>
                <a:gridCol w="546750"/>
                <a:gridCol w="546750"/>
                <a:gridCol w="546750"/>
                <a:gridCol w="546750"/>
                <a:gridCol w="596610"/>
                <a:gridCol w="496890"/>
                <a:gridCol w="546750"/>
                <a:gridCol w="546750"/>
                <a:gridCol w="546750"/>
                <a:gridCol w="546750"/>
              </a:tblGrid>
              <a:tr h="391625">
                <a:tc>
                  <a:txBody>
                    <a:bodyPr/>
                    <a:lstStyle/>
                    <a:p>
                      <a:pPr algn="l" rtl="0" fontAlgn="ctr"/>
                      <a:r>
                        <a:rPr lang="en-US" sz="1200" b="1" i="0" u="none" strike="noStrike" dirty="0" smtClean="0">
                          <a:solidFill>
                            <a:schemeClr val="tx1"/>
                          </a:solidFill>
                          <a:latin typeface="+mn-lt"/>
                        </a:rPr>
                        <a:t>Clinical Stage Checkpoints</a:t>
                      </a:r>
                      <a:endParaRPr lang="en-US" sz="1200" b="1" i="0" u="none" strike="noStrike" dirty="0">
                        <a:solidFill>
                          <a:schemeClr val="tx1"/>
                        </a:solidFill>
                        <a:latin typeface="+mn-lt"/>
                      </a:endParaRPr>
                    </a:p>
                  </a:txBody>
                  <a:tcPr marL="57324" marR="6369" marT="4632"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200" b="1" i="0" u="none" strike="noStrike" kern="1200" dirty="0" smtClean="0">
                          <a:solidFill>
                            <a:srgbClr val="FFFFFF"/>
                          </a:solidFill>
                          <a:latin typeface="+mn-lt"/>
                          <a:ea typeface="+mn-ea"/>
                          <a:cs typeface="Arial" pitchFamily="34" charset="0"/>
                        </a:rPr>
                        <a:t>NVS</a:t>
                      </a:r>
                      <a:endParaRPr lang="en-US" sz="1200" b="1" i="0" u="none" strike="noStrike" kern="1200" dirty="0">
                        <a:solidFill>
                          <a:srgbClr val="FFFFFF"/>
                        </a:solidFill>
                        <a:latin typeface="+mn-lt"/>
                        <a:ea typeface="+mn-ea"/>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en-US" sz="1200" b="1" i="0" u="none" strike="noStrike" kern="1200" dirty="0" smtClean="0">
                          <a:solidFill>
                            <a:srgbClr val="FFFFFF"/>
                          </a:solidFill>
                          <a:latin typeface="+mn-lt"/>
                          <a:ea typeface="+mn-ea"/>
                          <a:cs typeface="Arial" pitchFamily="34" charset="0"/>
                        </a:rPr>
                        <a:t>Roche</a:t>
                      </a:r>
                      <a:endParaRPr lang="en-US" sz="1200" b="1" i="0" u="none" strike="noStrike" kern="1200" dirty="0">
                        <a:solidFill>
                          <a:srgbClr val="FFFFFF"/>
                        </a:solidFill>
                        <a:latin typeface="+mn-lt"/>
                        <a:ea typeface="+mn-ea"/>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Lilly</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AZ</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GSK</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CELG</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Amgen</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BMS</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Sanofi</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Merck</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Pfizer</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J&amp;J</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rtl="0" fontAlgn="b"/>
                      <a:r>
                        <a:rPr lang="en-US" sz="1200" b="1" i="0" u="none" strike="noStrike" dirty="0" smtClean="0">
                          <a:solidFill>
                            <a:srgbClr val="FFFFFF"/>
                          </a:solidFill>
                          <a:latin typeface="+mn-lt"/>
                          <a:cs typeface="Arial" pitchFamily="34" charset="0"/>
                        </a:rPr>
                        <a:t>Merck</a:t>
                      </a:r>
                      <a:r>
                        <a:rPr lang="en-US" sz="1200" b="1" i="0" u="none" strike="noStrike" baseline="0" dirty="0" smtClean="0">
                          <a:solidFill>
                            <a:srgbClr val="FFFFFF"/>
                          </a:solidFill>
                          <a:latin typeface="+mn-lt"/>
                          <a:cs typeface="Arial" pitchFamily="34" charset="0"/>
                        </a:rPr>
                        <a:t> KGaA</a:t>
                      </a:r>
                      <a:endParaRPr lang="en-US" sz="1200" b="1" i="0" u="none" strike="noStrike" dirty="0">
                        <a:solidFill>
                          <a:srgbClr val="FFFFFF"/>
                        </a:solidFill>
                        <a:latin typeface="+mn-lt"/>
                        <a:cs typeface="Arial" pitchFamily="34" charset="0"/>
                      </a:endParaRPr>
                    </a:p>
                  </a:txBody>
                  <a:tcPr marL="6369" marR="6369" marT="463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CTLA-4</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III</a:t>
                      </a:r>
                      <a:endParaRPr lang="en-US" sz="1200" b="1" baseline="30000" dirty="0" smtClean="0">
                        <a:solidFill>
                          <a:schemeClr val="bg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M</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PD1/PDL1/PDL-2</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Pre</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III</a:t>
                      </a:r>
                      <a:r>
                        <a:rPr lang="en-US" sz="1200" b="1" baseline="30000" dirty="0" smtClean="0">
                          <a:solidFill>
                            <a:schemeClr val="bg1"/>
                          </a:solidFill>
                          <a:latin typeface="+mn-lt"/>
                        </a:rPr>
                        <a:t>2</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III</a:t>
                      </a:r>
                      <a:r>
                        <a:rPr lang="en-US" sz="1200" b="1" baseline="30000" dirty="0" smtClean="0">
                          <a:solidFill>
                            <a:schemeClr val="bg1"/>
                          </a:solidFill>
                          <a:latin typeface="+mn-lt"/>
                        </a:rPr>
                        <a:t>2</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I</a:t>
                      </a:r>
                      <a:r>
                        <a:rPr lang="en-US" sz="1200" b="1" baseline="30000" dirty="0" smtClean="0">
                          <a:latin typeface="+mn-lt"/>
                        </a:rPr>
                        <a:t>1</a:t>
                      </a:r>
                      <a:endParaRPr lang="en-US" sz="1200" b="1" baseline="30000"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III</a:t>
                      </a:r>
                      <a:r>
                        <a:rPr lang="en-US" sz="1200" b="1" baseline="30000" dirty="0" smtClean="0">
                          <a:solidFill>
                            <a:schemeClr val="bg1"/>
                          </a:solidFill>
                          <a:latin typeface="+mn-lt"/>
                        </a:rPr>
                        <a:t>1,2</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bg1"/>
                          </a:solidFill>
                          <a:latin typeface="+mn-lt"/>
                        </a:rPr>
                        <a:t>M</a:t>
                      </a:r>
                      <a:r>
                        <a:rPr lang="en-US" sz="1200" b="1" baseline="30000" dirty="0" smtClean="0">
                          <a:solidFill>
                            <a:schemeClr val="bg1"/>
                          </a:solidFill>
                          <a:latin typeface="+mn-lt"/>
                        </a:rPr>
                        <a:t>1</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III</a:t>
                      </a:r>
                      <a:r>
                        <a:rPr lang="en-US" sz="1200" b="1" baseline="30000" dirty="0" smtClean="0">
                          <a:solidFill>
                            <a:schemeClr val="bg1"/>
                          </a:solidFill>
                          <a:latin typeface="+mn-lt"/>
                        </a:rPr>
                        <a:t>2</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III</a:t>
                      </a:r>
                      <a:r>
                        <a:rPr lang="en-US" sz="1200" b="1" baseline="30000" dirty="0" smtClean="0">
                          <a:solidFill>
                            <a:schemeClr val="bg1"/>
                          </a:solidFill>
                          <a:latin typeface="+mn-lt"/>
                        </a:rPr>
                        <a:t>2</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75000"/>
                      </a:schemeClr>
                    </a:solidFill>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4-1BB/CD137</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II</a:t>
                      </a: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I</a:t>
                      </a: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OX-40</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I/II</a:t>
                      </a: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mn-lt"/>
                        </a:rPr>
                        <a:t>KIR</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II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mn-lt"/>
                        </a:rPr>
                        <a:t>4-1BB/CD137</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II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mn-lt"/>
                        </a:rPr>
                        <a:t>LAG-3</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mn-lt"/>
                        </a:rPr>
                        <a:t>GITR</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mn-lt"/>
                        </a:rPr>
                        <a:t>CXCR4</a:t>
                      </a:r>
                      <a:endParaRPr lang="en-US" sz="1200" b="1" i="0" dirty="0">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II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I</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
        <p:nvSpPr>
          <p:cNvPr id="6" name="TextBox 5"/>
          <p:cNvSpPr txBox="1"/>
          <p:nvPr/>
        </p:nvSpPr>
        <p:spPr>
          <a:xfrm>
            <a:off x="4572000" y="6019800"/>
            <a:ext cx="2895600" cy="261610"/>
          </a:xfrm>
          <a:prstGeom prst="rect">
            <a:avLst/>
          </a:prstGeom>
          <a:noFill/>
        </p:spPr>
        <p:txBody>
          <a:bodyPr wrap="square" rtlCol="0">
            <a:spAutoFit/>
          </a:bodyPr>
          <a:lstStyle/>
          <a:p>
            <a:r>
              <a:rPr lang="en-US" sz="1050" b="1" dirty="0" smtClean="0"/>
              <a:t>Target is PD-1</a:t>
            </a:r>
            <a:r>
              <a:rPr lang="en-US" sz="1050" b="1" baseline="30000" dirty="0" smtClean="0"/>
              <a:t>1</a:t>
            </a:r>
            <a:r>
              <a:rPr lang="en-US" sz="1050" b="1" dirty="0" smtClean="0"/>
              <a:t> or PD-L1</a:t>
            </a:r>
            <a:r>
              <a:rPr lang="en-US" sz="1050" b="1" baseline="30000" dirty="0" smtClean="0"/>
              <a:t>2</a:t>
            </a:r>
            <a:endParaRPr lang="en-US" sz="1050" b="1" dirty="0"/>
          </a:p>
        </p:txBody>
      </p:sp>
      <p:sp>
        <p:nvSpPr>
          <p:cNvPr id="7" name="TextBox 6"/>
          <p:cNvSpPr txBox="1"/>
          <p:nvPr/>
        </p:nvSpPr>
        <p:spPr>
          <a:xfrm>
            <a:off x="1981200" y="2286000"/>
            <a:ext cx="6111225" cy="307777"/>
          </a:xfrm>
          <a:prstGeom prst="rect">
            <a:avLst/>
          </a:prstGeom>
          <a:noFill/>
        </p:spPr>
        <p:txBody>
          <a:bodyPr wrap="none" rtlCol="0">
            <a:spAutoFit/>
          </a:bodyPr>
          <a:lstStyle/>
          <a:p>
            <a:r>
              <a:rPr lang="en-US" sz="1400" b="1" dirty="0" smtClean="0"/>
              <a:t>Selected Antibody Targets: Checkpoints Antagonists and Costimulatory Agonists</a:t>
            </a:r>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Valuations Driven By Need For Access to Complementary I/O assets</a:t>
            </a:r>
            <a:endParaRPr lang="en-US" dirty="0"/>
          </a:p>
        </p:txBody>
      </p:sp>
      <p:sp>
        <p:nvSpPr>
          <p:cNvPr id="5" name="Text Placeholder 4"/>
          <p:cNvSpPr>
            <a:spLocks noGrp="1"/>
          </p:cNvSpPr>
          <p:nvPr>
            <p:ph type="body" sz="quarter" idx="10"/>
          </p:nvPr>
        </p:nvSpPr>
        <p:spPr/>
        <p:txBody>
          <a:bodyPr/>
          <a:lstStyle/>
          <a:p>
            <a:r>
              <a:rPr lang="en-US" dirty="0" smtClean="0"/>
              <a:t>EvaluatePharma, Company Website</a:t>
            </a:r>
            <a:endParaRPr lang="en-US" dirty="0"/>
          </a:p>
        </p:txBody>
      </p:sp>
      <p:sp>
        <p:nvSpPr>
          <p:cNvPr id="60" name="Rectangle 59"/>
          <p:cNvSpPr/>
          <p:nvPr/>
        </p:nvSpPr>
        <p:spPr>
          <a:xfrm>
            <a:off x="2133600" y="1066800"/>
            <a:ext cx="4817666" cy="400110"/>
          </a:xfrm>
          <a:prstGeom prst="rect">
            <a:avLst/>
          </a:prstGeom>
        </p:spPr>
        <p:txBody>
          <a:bodyPr wrap="none">
            <a:spAutoFit/>
          </a:bodyPr>
          <a:lstStyle/>
          <a:p>
            <a:r>
              <a:rPr lang="en-US" sz="2000" b="1" dirty="0" smtClean="0"/>
              <a:t>Immuno-oncology Deal Timeline 2014-2015</a:t>
            </a:r>
            <a:endParaRPr lang="en-US" sz="2000" b="1" dirty="0"/>
          </a:p>
        </p:txBody>
      </p:sp>
      <p:sp>
        <p:nvSpPr>
          <p:cNvPr id="1030" name="AutoShape 6" descr="data:image/png;base64,iVBORw0KGgoAAAANSUhEUgAAATEAAAClCAMAAAADOzq7AAAAkFBMVEX///8AeMEAdsAAdcAAcL4Ab74ui8nS5fJbndFCj8sAcr8Abb0AesK71+zp9Pqz0un1+/7g7vd+sNmPut7W5vPK4fHw9/uiweBVmc/E2+2oyuXn8fjJ2u3e7PZkotMsh8cdf8SDstqav+Bvp9Wszueevt+zy+V4qdZiodNXmc+IsNkoicgAYrlLj8qMt9wYhMf9Bft2AAAOlUlEQVR4nO1dbVuruhItAaxNW6X2xVptrdW79V73tv//390qzJpAAwSaAPXp+nCec3owwCJMVtZMQq93wQUXXHDBBRdc0Em8Xncby3XbDGWwCf1uQ+6jtjlK4S7wug45aJskFavuE3ag7LVtmhgPoWibDhMEX20TRVjLsyDM88LbtqmKcbMlwkRnkVyfnLdN1g+e/YQwf9BVjIgy/7Fttg64ltTnp21fSi76w4Qy/7l9jXEXJoR1aSg6wi0N5u1rjHsQ9q/tSynElK4zeG/3QsZ0If6+3QspxSv1snaDx8ynkOp1IaQWYol426LGuMEYJGftXYUhor3fusaIoCu6Ig0L8ejR8x219UKgnwe7lq6gGuY0N/Fb8jEQS4O7Vs5fHbdDGtiXbZwe43U7p6+FKWRZC+IRz8u/av7ktfFKgWTYuMboS+iKRdPnPgVXiL0ND1aPEGJ+93WFCozvYthv5bzecNzkeS1gQlferMYYQD/fN3hWO2CN0aCPcX66QsVb84M864rrpk5pFXz9DfkYq7PUFSo2zZqg/RDTs5smzucCiMNNDFxrGms8f+L+bI4QbeFjONcYfK7wwfW5HGINPTlyLcBZV6wcn8kt5mFDGoNj5ovT87jHqhkf4wXj8sblaRrBF3IlDn2MFQhrPYdlAR94X5wZog8BPMyz8ivyMKBhP3CkMZSClPPVFSoWVDAiQicag9sfdqPe43Ss6aURWxdi/LwSR2ZgH2Nrv/GPMyhIqQ6HGuPuF+kKFS8wriz7GPd4FlpdEaVh99xHJ5sm+LJhmOPdGVrVGGN6Evrc6DhTODzaLr/Gzni78WWM4ZuN5q5caIyZLC5IGQfZKkpfBnLjyBZAtYeddBBrAHvFI1yQEuhJQE2UCuEHSydC1zJjrDOtGX7RZ5mu0DL2/Q5LF2LaNmNcXO9/2gklXJCSpyvyGDuIaQfazTpjtjWGQeIolzEn8w/7jNnVGDsUd+Tzz4wJ/IN+sF/t6YAxm4VdXJBS4FUyY9tvjPwAyQAHtWUuGGMf49RcCRek+AXjHjEmRotvAbuY3P7DSiUhTruCYzhhbDGyU0jyyOtTiuIRM4Z++AZrKLQ9XjphTM2VnKAxUGxb0lc1jPXe8Drbnoi6Yaz3YBJ/yrA0nHPpGOstKU33XPv8ejhirLeDxqhdHGFckKJljBa2WF895Yox1hhhTY3BuuK/JUdqGZvAULO8pt0ZY73/npaMRdFQeUGKljHMcAPLyXN3jLGPUWe4mlcoSNEyFj0X3tjCwEaLFgvNQUeMHfRMWUOlR2SaFkHlF2PtVfhbLWM9MJbt4ovVx1b6vhSDab5mWe+Wo8NB/uj6PhMHU4xNdgMhv5va5eW3ZruBdzjCf74z6Ov1cyVK8YtB/yxhLG38TTbyMCUQ39rWl8Mr/Zv1sBxKXyQHhR8pYpmx8QyHHY661nE2HqAhGW7Lw9MYOdmKQ3y1ghR9HKMbSxcB7SQ1Hf9JqDPRNqGvHuSnBmt+dZZSPUzKI/ajj1RDIrwqHbfv6xVgVixI0TK2plOnxsoNrT/mGx1lX/voWWaO8YIBtwzGvExTIisbF/tsQ74onQMhB1SlyBdFHPLD6HgtY6vkaoVQIsKrZisRf5QJ71dHhKUyMszYEdJvBFuhCqvl6nBZvZCcC10NC1K0jFEYE4o4QctpytKn2WgIU1cSFTAmho9lDRmse3uuqjHmCH5bQ59ex9itZsX9wlfuVfC/p0bTh6FyiHIQwmEBY6lJbLohpr400Dyyj2GkMTDAesK0IEXDGNZDeyFXadzhoUu534/Yh1QdoWecPvD3e4+vZpsckGLMl0GobOmivnRKQ6P93se5h6U08GLuIo+LAKnumRekMGP0y0oc3ejhVvHj8G59EJW3I6QKuZM9UKQTcvXYi25WuFN6RxTGxHBw/zRbDdg1ZymDhvzteNGLJqgWNDBTxlXiEr/E5nMreLCj3X8OuFt6/NiV3AhPVJOmF3t6lix+rkkI0qgG48pPbHNlrBRJ4wgByqKGj6QhmDc07TPpODvzdSW1dkhh1zpOVivhSj3jJ906ItsMHNKbEhHXEgPVH5gg8Z0yYxyZeRJMnYJipkDTWFwZGIyB2FCtTF/hQENdESM/l6QOHhF19SHHR+oIkpTUg2YQoZ6YpPnBmK88jQGxuM00pLyDs4Qx30Sbcq6k8F2rmbjLZcx/VkZ7kKGkl8hEQ7ebau6K+oaM9w8DY1LpK/R3nsz8oFZTJGOB8AxMVmVBZMF8VAmWlYzbXMZS/u+OyFD8OnrsYJGcW5WNP/SH8WPUuj1PdOnDTEOqQnul30ySH5zjyNcYM0zcK+6Qkt/HBkqQ3RAZylZzEwp51DVG6Tcw1XwiQrSMzWGwR+mGJB/D/c5oUJuV1mNwAiqnICUX+XFMKg7Av2zM+j4nzQ0TkRTRg1VUXG9Ozcf9p4SxOEhG1HlHfAw6qzTLoWIEzvFUT9ghBYyJ4BuqO6Eofp1fFmUMjknmxn/Q//vTbBD+/XnWRoytiTFPvc7k1TVdV7kr9jGWdXRFciUY4G7HB6y+tswZCi+iffJLyi/L3H0f4Uj1jX5aPSA+xogxakjs+wxEUtNVIu/QGBofA/+zxqKTY83P+8NCAvCNahmLf+zjxvPPZsTYHFOHQAJ+9ppKwfnHo9CHZJ2RWMlAM6984clNEjb1DuOW+n18RdYYe9DYSoCpJ6MkK8SRjzGjkFsnha3zLq5IUgZ/4h/AWCq3RIclOvwpHeS1MGLsKXcwqsQYJJFmfIXHE1RfB6hj7CE78YW+aZ8x8xItTMl1q71QKFE9val1FEd0eckDxdYc7TPmmTLWJ7moD+6wFiqXUGkZe4EiigNZhxgz7WPYaydv0vgKk6BierOw7sIL4glES4wJqcEop+k0UNqU73Qv0S3qzZJSjD1Cy8SzuHYYE9upDka3RSnIgmwvZH/F9KaWMdxYMi5jG8NA9XZdMUbqQnxWuhMVZJkUVi1imlfP7UnXXcDWikeSRYbBGBk9Ns9aEBpUUrD1GfvCpRRWH8yKB4ccFFcRJPNervVpUvPXZgxr4sukw0ORAMmDnrF/xFgcNbjPqYxlaFzrGIvmhJ//rDYTNwvyR5gPjeUpuA3MV5bpGYM5+L/4vwfpPveDyMsEOxifSrCd/w1j/P1x24wYu0FGXr3OZYJSxYl3zaT6grJUFZZ76BmjrBB5rmBQGamQkEtOxv7Y7Lj5Ov5YqrNOg/i7NqXvT0Rd32w+heS7sSzTM0b5XJrbkwerzlxnuLHErNV5sGQEJsLTiLFexqpMXUFZdQBrBkP3nnSIsduvZ+yLmkme0y594z94owBN4WapsbZpmE+oNmOMFoFoMiMp71+Ha7zShlUBrHUNt2TTMwaGkuEKc3PlgtHvqDj5C6qRG8oMumaM4XnxoA8NXdITMPcx3zIcYvOUaijOzCb9B/lKCUMTYQyxDbRybSSTEcc2M8Y48YnkzFe6r+YBXvWwgnuPfSDMqs70jMHUo3QO1kRARGNZOxfbov4WHYHeL/rFjDGMwjD1J1Lzd8dAPqTadj5Y8jY0qTrLYSw748G1iFE8MsLbVoakd4w7cQVmhLoG6ppmjPGGzImiWmM9uCh6KfERl6pLLdE1TVbo6xmbgbFEW0X8YSX/+v7PC+dPlOwVRk/PF6+r1fuID0p6piFjEMOe3L/8WW1QDFJYQIbaserLeen5m8gyPWOTMHsTUMffdV9Kji41wqBvfBdQSy4SQgLCkDGlRFGo1TOFpT2oMa+zDym8jnLrR8/YAhMucI51n2mkHspCW9R5uGu6DFPGFjknK4ozuGmTUrvjvy710wh6xnrEGBti+oLMTGZL/909nhCbMsb7pako3EXnA4TVWku1MH6lcxiDpcihcBYcPXgxzMaVt6MK9gMRrGiNGeutjhsq3J3P0ODJB7Z+LftiQg5jZFbIP/zbZJ/5EKEvj6fFYy/zZvrqanNzxo4aEmHRnRgbPPnA+xEWf/lxPEz88/S4vQyT/XVSou4rkFwkK4fa7+PebEK+VeEPr9RAp923Z06XkK4LvrkeSg754bbIj8FLfMo+pCuzjFz//S7GS4qxcfLrXVoKLnbPfvid2w/l6DVvHrJ+GeGgTfodWVCz7wqPa7qE94wnvz7ok+8nF4RiUHgT2IzmtP3CaPWIkFYXST7O33bT1VNx4dv66W06XY1P335o/bSa7t7mxaMfvsJ56j6kEDXyd+w2mYtnY2VQBoMU1G8AEo+nr2pn68f2ngJdArmfVr4JtxC1Z1pngylGOCvbmWAnGnmOXxUxAQoebO2lOK7nGJ0NsImAvQ/NoIDxF22ey3h0EXZg/bj/yETjWFTNapjh2t7g2zWwfLK7T+aVNYHXMWygKyxvloM6E3muH0nS48XNNPAba2SGftPG1rAa7OxfnAYycmf/URYGdFNQbGfVxAnF2B0FGzyOPs5CX5gTrr7L0TB4aauzD81wQcJ5fRhVj6iJ8Z+LsX+B9UM72lVdf1sJXFhlac/sFkGL/UTg9IU5IcneMWCFjOu5MvaocfntrwbApTjO/RiWMOf8TRt4fnU3Mq0CpzK5IUwwgWnkS8J31YseO4ZF07kLVBbWq+doH1wa3dQX/5o/o1W08MS5V5/jdyy/IMQa/JLwxGs0cloFRq4Ky4gsoMJCp44B9cwl9UrWYT3F1xBmrg2efCCNXLeerxXwktt/zZ8ci4LPKCPHToL9jxIZANaPdzbWT92tA2zBXslVQ3htxuDJB5f1tRAUamBaZR2MG7Q48NQAlkXZ/0yYOVCM7SZ7ZRUOKnjqwLAYuwOYwD1ueZqC2NBxWRaNOjMVRqWH6LT1g0VWHbBbeI1c+9eSCyxr9TrwXHlJ4qDfUczo2yHCfAd9l0BM9YOOApt0Nmvw5KOvXRDZQXQn/XWr/eBK59Alnb0r2n21K+hWGv+1cGvMTuCUT5+6wLUU3YbftXKkaPl51WV8fv6GkrcLLrjgggsuuOA34v+tGfdJJGUy2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2" name="AutoShape 8" descr="data:image/png;base64,iVBORw0KGgoAAAANSUhEUgAAATEAAAClCAMAAAADOzq7AAAAkFBMVEX///8AeMEAdsAAdcAAcL4Ab74ui8nS5fJbndFCj8sAcr8Abb0AesK71+zp9Pqz0un1+/7g7vd+sNmPut7W5vPK4fHw9/uiweBVmc/E2+2oyuXn8fjJ2u3e7PZkotMsh8cdf8SDstqav+Bvp9Wszueevt+zy+V4qdZiodNXmc+IsNkoicgAYrlLj8qMt9wYhMf9Bft2AAAOlUlEQVR4nO1dbVuruhItAaxNW6X2xVptrdW79V73tv//390qzJpAAwSaAPXp+nCec3owwCJMVtZMQq93wQUXXHDBBRdc0Em8Xncby3XbDGWwCf1uQ+6jtjlK4S7wug45aJskFavuE3ag7LVtmhgPoWibDhMEX20TRVjLsyDM88LbtqmKcbMlwkRnkVyfnLdN1g+e/YQwf9BVjIgy/7Fttg64ltTnp21fSi76w4Qy/7l9jXEXJoR1aSg6wi0N5u1rjHsQ9q/tSynElK4zeG/3QsZ0If6+3QspxSv1snaDx8ynkOp1IaQWYol426LGuMEYJGftXYUhor3fusaIoCu6Ig0L8ejR8x219UKgnwe7lq6gGuY0N/Fb8jEQS4O7Vs5fHbdDGtiXbZwe43U7p6+FKWRZC+IRz8u/av7ktfFKgWTYuMboS+iKRdPnPgVXiL0ND1aPEGJ+93WFCozvYthv5bzecNzkeS1gQlferMYYQD/fN3hWO2CN0aCPcX66QsVb84M864rrpk5pFXz9DfkYq7PUFSo2zZqg/RDTs5smzucCiMNNDFxrGms8f+L+bI4QbeFjONcYfK7wwfW5HGINPTlyLcBZV6wcn8kt5mFDGoNj5ovT87jHqhkf4wXj8sblaRrBF3IlDn2MFQhrPYdlAR94X5wZog8BPMyz8ivyMKBhP3CkMZSClPPVFSoWVDAiQicag9sfdqPe43Ss6aURWxdi/LwSR2ZgH2Nrv/GPMyhIqQ6HGuPuF+kKFS8wriz7GPd4FlpdEaVh99xHJ5sm+LJhmOPdGVrVGGN6Evrc6DhTODzaLr/Gzni78WWM4ZuN5q5caIyZLC5IGQfZKkpfBnLjyBZAtYeddBBrAHvFI1yQEuhJQE2UCuEHSydC1zJjrDOtGX7RZ5mu0DL2/Q5LF2LaNmNcXO9/2gklXJCSpyvyGDuIaQfazTpjtjWGQeIolzEn8w/7jNnVGDsUd+Tzz4wJ/IN+sF/t6YAxm4VdXJBS4FUyY9tvjPwAyQAHtWUuGGMf49RcCRek+AXjHjEmRotvAbuY3P7DSiUhTruCYzhhbDGyU0jyyOtTiuIRM4Z++AZrKLQ9XjphTM2VnKAxUGxb0lc1jPXe8Drbnoi6Yaz3YBJ/yrA0nHPpGOstKU33XPv8ejhirLeDxqhdHGFckKJljBa2WF895Yox1hhhTY3BuuK/JUdqGZvAULO8pt0ZY73/npaMRdFQeUGKljHMcAPLyXN3jLGPUWe4mlcoSNEyFj0X3tjCwEaLFgvNQUeMHfRMWUOlR2SaFkHlF2PtVfhbLWM9MJbt4ovVx1b6vhSDab5mWe+Wo8NB/uj6PhMHU4xNdgMhv5va5eW3ZruBdzjCf74z6Ov1cyVK8YtB/yxhLG38TTbyMCUQ39rWl8Mr/Zv1sBxKXyQHhR8pYpmx8QyHHY661nE2HqAhGW7Lw9MYOdmKQ3y1ghR9HKMbSxcB7SQ1Hf9JqDPRNqGvHuSnBmt+dZZSPUzKI/ajj1RDIrwqHbfv6xVgVixI0TK2plOnxsoNrT/mGx1lX/voWWaO8YIBtwzGvExTIisbF/tsQ74onQMhB1SlyBdFHPLD6HgtY6vkaoVQIsKrZisRf5QJ71dHhKUyMszYEdJvBFuhCqvl6nBZvZCcC10NC1K0jFEYE4o4QctpytKn2WgIU1cSFTAmho9lDRmse3uuqjHmCH5bQ59ex9itZsX9wlfuVfC/p0bTh6FyiHIQwmEBY6lJbLohpr400Dyyj2GkMTDAesK0IEXDGNZDeyFXadzhoUu534/Yh1QdoWecPvD3e4+vZpsckGLMl0GobOmivnRKQ6P93se5h6U08GLuIo+LAKnumRekMGP0y0oc3ejhVvHj8G59EJW3I6QKuZM9UKQTcvXYi25WuFN6RxTGxHBw/zRbDdg1ZymDhvzteNGLJqgWNDBTxlXiEr/E5nMreLCj3X8OuFt6/NiV3AhPVJOmF3t6lix+rkkI0qgG48pPbHNlrBRJ4wgByqKGj6QhmDc07TPpODvzdSW1dkhh1zpOVivhSj3jJ906ItsMHNKbEhHXEgPVH5gg8Z0yYxyZeRJMnYJipkDTWFwZGIyB2FCtTF/hQENdESM/l6QOHhF19SHHR+oIkpTUg2YQoZ6YpPnBmK88jQGxuM00pLyDs4Qx30Sbcq6k8F2rmbjLZcx/VkZ7kKGkl8hEQ7ebau6K+oaM9w8DY1LpK/R3nsz8oFZTJGOB8AxMVmVBZMF8VAmWlYzbXMZS/u+OyFD8OnrsYJGcW5WNP/SH8WPUuj1PdOnDTEOqQnul30ySH5zjyNcYM0zcK+6Qkt/HBkqQ3RAZylZzEwp51DVG6Tcw1XwiQrSMzWGwR+mGJB/D/c5oUJuV1mNwAiqnICUX+XFMKg7Av2zM+j4nzQ0TkRTRg1VUXG9Ozcf9p4SxOEhG1HlHfAw6qzTLoWIEzvFUT9ghBYyJ4BuqO6Eofp1fFmUMjknmxn/Q//vTbBD+/XnWRoytiTFPvc7k1TVdV7kr9jGWdXRFciUY4G7HB6y+tswZCi+iffJLyi/L3H0f4Uj1jX5aPSA+xogxakjs+wxEUtNVIu/QGBofA/+zxqKTY83P+8NCAvCNahmLf+zjxvPPZsTYHFOHQAJ+9ppKwfnHo9CHZJ2RWMlAM6984clNEjb1DuOW+n18RdYYe9DYSoCpJ6MkK8SRjzGjkFsnha3zLq5IUgZ/4h/AWCq3RIclOvwpHeS1MGLsKXcwqsQYJJFmfIXHE1RfB6hj7CE78YW+aZ8x8xItTMl1q71QKFE9val1FEd0eckDxdYc7TPmmTLWJ7moD+6wFiqXUGkZe4EiigNZhxgz7WPYaydv0vgKk6BierOw7sIL4glES4wJqcEop+k0UNqU73Qv0S3qzZJSjD1Cy8SzuHYYE9upDka3RSnIgmwvZH/F9KaWMdxYMi5jG8NA9XZdMUbqQnxWuhMVZJkUVi1imlfP7UnXXcDWikeSRYbBGBk9Ns9aEBpUUrD1GfvCpRRWH8yKB4ccFFcRJPNervVpUvPXZgxr4sukw0ORAMmDnrF/xFgcNbjPqYxlaFzrGIvmhJ//rDYTNwvyR5gPjeUpuA3MV5bpGYM5+L/4vwfpPveDyMsEOxifSrCd/w1j/P1x24wYu0FGXr3OZYJSxYl3zaT6grJUFZZ76BmjrBB5rmBQGamQkEtOxv7Y7Lj5Ov5YqrNOg/i7NqXvT0Rd32w+heS7sSzTM0b5XJrbkwerzlxnuLHErNV5sGQEJsLTiLFexqpMXUFZdQBrBkP3nnSIsduvZ+yLmkme0y594z94owBN4WapsbZpmE+oNmOMFoFoMiMp71+Ha7zShlUBrHUNt2TTMwaGkuEKc3PlgtHvqDj5C6qRG8oMumaM4XnxoA8NXdITMPcx3zIcYvOUaijOzCb9B/lKCUMTYQyxDbRybSSTEcc2M8Y48YnkzFe6r+YBXvWwgnuPfSDMqs70jMHUo3QO1kRARGNZOxfbov4WHYHeL/rFjDGMwjD1J1Lzd8dAPqTadj5Y8jY0qTrLYSw748G1iFE8MsLbVoakd4w7cQVmhLoG6ppmjPGGzImiWmM9uCh6KfERl6pLLdE1TVbo6xmbgbFEW0X8YSX/+v7PC+dPlOwVRk/PF6+r1fuID0p6piFjEMOe3L/8WW1QDFJYQIbaserLeen5m8gyPWOTMHsTUMffdV9Kji41wqBvfBdQSy4SQgLCkDGlRFGo1TOFpT2oMa+zDym8jnLrR8/YAhMucI51n2mkHspCW9R5uGu6DFPGFjknK4ozuGmTUrvjvy710wh6xnrEGBti+oLMTGZL/909nhCbMsb7pako3EXnA4TVWku1MH6lcxiDpcihcBYcPXgxzMaVt6MK9gMRrGiNGeutjhsq3J3P0ODJB7Z+LftiQg5jZFbIP/zbZJ/5EKEvj6fFYy/zZvrqanNzxo4aEmHRnRgbPPnA+xEWf/lxPEz88/S4vQyT/XVSou4rkFwkK4fa7+PebEK+VeEPr9RAp923Z06XkK4LvrkeSg754bbIj8FLfMo+pCuzjFz//S7GS4qxcfLrXVoKLnbPfvid2w/l6DVvHrJ+GeGgTfodWVCz7wqPa7qE94wnvz7ok+8nF4RiUHgT2IzmtP3CaPWIkFYXST7O33bT1VNx4dv66W06XY1P335o/bSa7t7mxaMfvsJ56j6kEDXyd+w2mYtnY2VQBoMU1G8AEo+nr2pn68f2ngJdArmfVr4JtxC1Z1pngylGOCvbmWAnGnmOXxUxAQoebO2lOK7nGJ0NsImAvQ/NoIDxF22ey3h0EXZg/bj/yETjWFTNapjh2t7g2zWwfLK7T+aVNYHXMWygKyxvloM6E3muH0nS48XNNPAba2SGftPG1rAa7OxfnAYycmf/URYGdFNQbGfVxAnF2B0FGzyOPs5CX5gTrr7L0TB4aauzD81wQcJ5fRhVj6iJ8Z+LsX+B9UM72lVdf1sJXFhlac/sFkGL/UTg9IU5IcneMWCFjOu5MvaocfntrwbApTjO/RiWMOf8TRt4fnU3Mq0CpzK5IUwwgWnkS8J31YseO4ZF07kLVBbWq+doH1wa3dQX/5o/o1W08MS5V5/jdyy/IMQa/JLwxGs0cloFRq4Ky4gsoMJCp44B9cwl9UrWYT3F1xBmrg2efCCNXLeerxXwktt/zZ8ci4LPKCPHToL9jxIZANaPdzbWT92tA2zBXslVQ3htxuDJB5f1tRAUamBaZR2MG7Q48NQAlkXZ/0yYOVCM7SZ7ZRUOKnjqwLAYuwOYwD1ueZqC2NBxWRaNOjMVRqWH6LT1g0VWHbBbeI1c+9eSCyxr9TrwXHlJ4qDfUczo2yHCfAd9l0BM9YOOApt0Nmvw5KOvXRDZQXQn/XWr/eBK59Alnb0r2n21K+hWGv+1cGvMTuCUT5+6wLUU3YbftXKkaPl51WV8fv6GkrcLLrjgggsuuOA34v+tGfdJJGUy2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 name="AutoShape 10" descr="data:image/png;base64,iVBORw0KGgoAAAANSUhEUgAAATEAAAClCAMAAAADOzq7AAAAkFBMVEX///8AeMEAdsAAdcAAcL4Ab74ui8nS5fJbndFCj8sAcr8Abb0AesK71+zp9Pqz0un1+/7g7vd+sNmPut7W5vPK4fHw9/uiweBVmc/E2+2oyuXn8fjJ2u3e7PZkotMsh8cdf8SDstqav+Bvp9Wszueevt+zy+V4qdZiodNXmc+IsNkoicgAYrlLj8qMt9wYhMf9Bft2AAAOlUlEQVR4nO1dbVuruhItAaxNW6X2xVptrdW79V73tv//390qzJpAAwSaAPXp+nCec3owwCJMVtZMQq93wQUXXHDBBRdc0Em8Xncby3XbDGWwCf1uQ+6jtjlK4S7wug45aJskFavuE3ag7LVtmhgPoWibDhMEX20TRVjLsyDM88LbtqmKcbMlwkRnkVyfnLdN1g+e/YQwf9BVjIgy/7Fttg64ltTnp21fSi76w4Qy/7l9jXEXJoR1aSg6wi0N5u1rjHsQ9q/tSynElK4zeG/3QsZ0If6+3QspxSv1snaDx8ynkOp1IaQWYol426LGuMEYJGftXYUhor3fusaIoCu6Ig0L8ejR8x219UKgnwe7lq6gGuY0N/Fb8jEQS4O7Vs5fHbdDGtiXbZwe43U7p6+FKWRZC+IRz8u/av7ktfFKgWTYuMboS+iKRdPnPgVXiL0ND1aPEGJ+93WFCozvYthv5bzecNzkeS1gQlferMYYQD/fN3hWO2CN0aCPcX66QsVb84M864rrpk5pFXz9DfkYq7PUFSo2zZqg/RDTs5smzucCiMNNDFxrGms8f+L+bI4QbeFjONcYfK7wwfW5HGINPTlyLcBZV6wcn8kt5mFDGoNj5ovT87jHqhkf4wXj8sblaRrBF3IlDn2MFQhrPYdlAR94X5wZog8BPMyz8ivyMKBhP3CkMZSClPPVFSoWVDAiQicag9sfdqPe43Ss6aURWxdi/LwSR2ZgH2Nrv/GPMyhIqQ6HGuPuF+kKFS8wriz7GPd4FlpdEaVh99xHJ5sm+LJhmOPdGVrVGGN6Evrc6DhTODzaLr/Gzni78WWM4ZuN5q5caIyZLC5IGQfZKkpfBnLjyBZAtYeddBBrAHvFI1yQEuhJQE2UCuEHSydC1zJjrDOtGX7RZ5mu0DL2/Q5LF2LaNmNcXO9/2gklXJCSpyvyGDuIaQfazTpjtjWGQeIolzEn8w/7jNnVGDsUd+Tzz4wJ/IN+sF/t6YAxm4VdXJBS4FUyY9tvjPwAyQAHtWUuGGMf49RcCRek+AXjHjEmRotvAbuY3P7DSiUhTruCYzhhbDGyU0jyyOtTiuIRM4Z++AZrKLQ9XjphTM2VnKAxUGxb0lc1jPXe8Drbnoi6Yaz3YBJ/yrA0nHPpGOstKU33XPv8ejhirLeDxqhdHGFckKJljBa2WF895Yox1hhhTY3BuuK/JUdqGZvAULO8pt0ZY73/npaMRdFQeUGKljHMcAPLyXN3jLGPUWe4mlcoSNEyFj0X3tjCwEaLFgvNQUeMHfRMWUOlR2SaFkHlF2PtVfhbLWM9MJbt4ovVx1b6vhSDab5mWe+Wo8NB/uj6PhMHU4xNdgMhv5va5eW3ZruBdzjCf74z6Ov1cyVK8YtB/yxhLG38TTbyMCUQ39rWl8Mr/Zv1sBxKXyQHhR8pYpmx8QyHHY661nE2HqAhGW7Lw9MYOdmKQ3y1ghR9HKMbSxcB7SQ1Hf9JqDPRNqGvHuSnBmt+dZZSPUzKI/ajj1RDIrwqHbfv6xVgVixI0TK2plOnxsoNrT/mGx1lX/voWWaO8YIBtwzGvExTIisbF/tsQ74onQMhB1SlyBdFHPLD6HgtY6vkaoVQIsKrZisRf5QJ71dHhKUyMszYEdJvBFuhCqvl6nBZvZCcC10NC1K0jFEYE4o4QctpytKn2WgIU1cSFTAmho9lDRmse3uuqjHmCH5bQ59ex9itZsX9wlfuVfC/p0bTh6FyiHIQwmEBY6lJbLohpr400Dyyj2GkMTDAesK0IEXDGNZDeyFXadzhoUu534/Yh1QdoWecPvD3e4+vZpsckGLMl0GobOmivnRKQ6P93se5h6U08GLuIo+LAKnumRekMGP0y0oc3ejhVvHj8G59EJW3I6QKuZM9UKQTcvXYi25WuFN6RxTGxHBw/zRbDdg1ZymDhvzteNGLJqgWNDBTxlXiEr/E5nMreLCj3X8OuFt6/NiV3AhPVJOmF3t6lix+rkkI0qgG48pPbHNlrBRJ4wgByqKGj6QhmDc07TPpODvzdSW1dkhh1zpOVivhSj3jJ906ItsMHNKbEhHXEgPVH5gg8Z0yYxyZeRJMnYJipkDTWFwZGIyB2FCtTF/hQENdESM/l6QOHhF19SHHR+oIkpTUg2YQoZ6YpPnBmK88jQGxuM00pLyDs4Qx30Sbcq6k8F2rmbjLZcx/VkZ7kKGkl8hEQ7ebau6K+oaM9w8DY1LpK/R3nsz8oFZTJGOB8AxMVmVBZMF8VAmWlYzbXMZS/u+OyFD8OnrsYJGcW5WNP/SH8WPUuj1PdOnDTEOqQnul30ySH5zjyNcYM0zcK+6Qkt/HBkqQ3RAZylZzEwp51DVG6Tcw1XwiQrSMzWGwR+mGJB/D/c5oUJuV1mNwAiqnICUX+XFMKg7Av2zM+j4nzQ0TkRTRg1VUXG9Ozcf9p4SxOEhG1HlHfAw6qzTLoWIEzvFUT9ghBYyJ4BuqO6Eofp1fFmUMjknmxn/Q//vTbBD+/XnWRoytiTFPvc7k1TVdV7kr9jGWdXRFciUY4G7HB6y+tswZCi+iffJLyi/L3H0f4Uj1jX5aPSA+xogxakjs+wxEUtNVIu/QGBofA/+zxqKTY83P+8NCAvCNahmLf+zjxvPPZsTYHFOHQAJ+9ppKwfnHo9CHZJ2RWMlAM6984clNEjb1DuOW+n18RdYYe9DYSoCpJ6MkK8SRjzGjkFsnha3zLq5IUgZ/4h/AWCq3RIclOvwpHeS1MGLsKXcwqsQYJJFmfIXHE1RfB6hj7CE78YW+aZ8x8xItTMl1q71QKFE9val1FEd0eckDxdYc7TPmmTLWJ7moD+6wFiqXUGkZe4EiigNZhxgz7WPYaydv0vgKk6BierOw7sIL4glES4wJqcEop+k0UNqU73Qv0S3qzZJSjD1Cy8SzuHYYE9upDka3RSnIgmwvZH/F9KaWMdxYMi5jG8NA9XZdMUbqQnxWuhMVZJkUVi1imlfP7UnXXcDWikeSRYbBGBk9Ns9aEBpUUrD1GfvCpRRWH8yKB4ccFFcRJPNervVpUvPXZgxr4sukw0ORAMmDnrF/xFgcNbjPqYxlaFzrGIvmhJ//rDYTNwvyR5gPjeUpuA3MV5bpGYM5+L/4vwfpPveDyMsEOxifSrCd/w1j/P1x24wYu0FGXr3OZYJSxYl3zaT6grJUFZZ76BmjrBB5rmBQGamQkEtOxv7Y7Lj5Ov5YqrNOg/i7NqXvT0Rd32w+heS7sSzTM0b5XJrbkwerzlxnuLHErNV5sGQEJsLTiLFexqpMXUFZdQBrBkP3nnSIsduvZ+yLmkme0y594z94owBN4WapsbZpmE+oNmOMFoFoMiMp71+Ha7zShlUBrHUNt2TTMwaGkuEKc3PlgtHvqDj5C6qRG8oMumaM4XnxoA8NXdITMPcx3zIcYvOUaijOzCb9B/lKCUMTYQyxDbRybSSTEcc2M8Y48YnkzFe6r+YBXvWwgnuPfSDMqs70jMHUo3QO1kRARGNZOxfbov4WHYHeL/rFjDGMwjD1J1Lzd8dAPqTadj5Y8jY0qTrLYSw748G1iFE8MsLbVoakd4w7cQVmhLoG6ppmjPGGzImiWmM9uCh6KfERl6pLLdE1TVbo6xmbgbFEW0X8YSX/+v7PC+dPlOwVRk/PF6+r1fuID0p6piFjEMOe3L/8WW1QDFJYQIbaserLeen5m8gyPWOTMHsTUMffdV9Kji41wqBvfBdQSy4SQgLCkDGlRFGo1TOFpT2oMa+zDym8jnLrR8/YAhMucI51n2mkHspCW9R5uGu6DFPGFjknK4ozuGmTUrvjvy710wh6xnrEGBti+oLMTGZL/909nhCbMsb7pako3EXnA4TVWku1MH6lcxiDpcihcBYcPXgxzMaVt6MK9gMRrGiNGeutjhsq3J3P0ODJB7Z+LftiQg5jZFbIP/zbZJ/5EKEvj6fFYy/zZvrqanNzxo4aEmHRnRgbPPnA+xEWf/lxPEz88/S4vQyT/XVSou4rkFwkK4fa7+PebEK+VeEPr9RAp923Z06XkK4LvrkeSg754bbIj8FLfMo+pCuzjFz//S7GS4qxcfLrXVoKLnbPfvid2w/l6DVvHrJ+GeGgTfodWVCz7wqPa7qE94wnvz7ok+8nF4RiUHgT2IzmtP3CaPWIkFYXST7O33bT1VNx4dv66W06XY1P335o/bSa7t7mxaMfvsJ56j6kEDXyd+w2mYtnY2VQBoMU1G8AEo+nr2pn68f2ngJdArmfVr4JtxC1Z1pngylGOCvbmWAnGnmOXxUxAQoebO2lOK7nGJ0NsImAvQ/NoIDxF22ey3h0EXZg/bj/yETjWFTNapjh2t7g2zWwfLK7T+aVNYHXMWygKyxvloM6E3muH0nS48XNNPAba2SGftPG1rAa7OxfnAYycmf/URYGdFNQbGfVxAnF2B0FGzyOPs5CX5gTrr7L0TB4aauzD81wQcJ5fRhVj6iJ8Z+LsX+B9UM72lVdf1sJXFhlac/sFkGL/UTg9IU5IcneMWCFjOu5MvaocfntrwbApTjO/RiWMOf8TRt4fnU3Mq0CpzK5IUwwgWnkS8J31YseO4ZF07kLVBbWq+doH1wa3dQX/5o/o1W08MS5V5/jdyy/IMQa/JLwxGs0cloFRq4Ky4gsoMJCp44B9cwl9UrWYT3F1xBmrg2efCCNXLeerxXwktt/zZ8ci4LPKCPHToL9jxIZANaPdzbWT92tA2zBXslVQ3htxuDJB5f1tRAUamBaZR2MG7Q48NQAlkXZ/0yYOVCM7SZ7ZRUOKnjqwLAYuwOYwD1ueZqC2NBxWRaNOjMVRqWH6LT1g0VWHbBbeI1c+9eSCyxr9TrwXHlJ4qDfUczo2yHCfAd9l0BM9YOOApt0Nmvw5KOvXRDZQXQn/XWr/eBK59Alnb0r2n21K+hWGv+1cGvMTuCUT5+6wLUU3YbftXKkaPl51WV8fv6GkrcLLrjgggsuuOA34v+tGfdJJGUy2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png;base64,iVBORw0KGgoAAAANSUhEUgAAAJQAAABQCAMAAADIm6xEAAAAk1BMVEX///+Ghob6+vp/f3+Dg4Ourq6qqqrV1dXv7++cnJzz8/OWlpaAgID7+/u6urrOzs7h4eGLi4vp6em3t7fGxsbi4uKfn5/T09PCwsLa2toAcLCKioqYmJh5eXmlpaWRkZHr8PXE1OfT4O1gl8SWuNff6fAeebb09vtJir6HrtJqnsipxdwgerU2g7sAa68AbK54psxksljMAAAEnElEQVRoge1YiXLbOAzlqYOm7vuwFGdbtemR9v+/riCpxLLjtRyPt87s8M3EpkXg8REEIEUIWVhYWFhYWFhYWFhY3BUPu8d7S3iDL7/b6fO9RRzjqZ1+fb+3iGM8T1O7u7eII+x+TdNE7q3iCJBR00c7PfK1bT8FtyCqwwXyNAvD4qxDPptmbuMdndRuan/f5PDEKCVjUoNRv9lKFp116KmxZZR2PD2Y+tT+83ALTUhsGH4FKxuJu/Oi/IW93Cyj+vCtvVGP0qLodkbfbLd0XZSypxQGzBH7mceft+oGShQV63ZLUdpeND7Eqov3Mw8X3mECIQJ0th60KG+ViHie2Isy9p4aRi/zRxvz5iog3r4cZhKRV5FXnQvEkShdfQXUVmN+x7oag5yXvmPKci8KZRLLusjCOoidcoiUbwzVmUXgVpY8IohEHAaGS4+HEGrDJWFTv0OUq6ovTSgd9P6CjMokFQNmCol7KCoEUXlF6abooHIHU7k9pbxKoDoZDpGD1aBTfqSfSRoQVTd8VVRKDALk6upzGJa62r0EM05KifE4JgxvYc+QSbMoMYBZ7lLWj7AYbRqqfGEeJCprTDeyGzsoB2rWYePYgdYqQASdTWNtPHANJ0KuJgZ6GarZiGLa5MDP47SCpXuhI6U2IdJQdYUYbGE1zsfZV1WnzOOmVMU5RoULqmiDaoY7IImApFxNYd0SmAHNZmIE1xI124NisGC+2lgEGvSiehODdiwFeGAaoyDdi2IcrGO4LqP5kGsoCjZoEtDovktU+CKKq3BAHqiIFfCR6bMsGSynGoExh29cKQ88aqpXUVT3iS3GW/VdgagwBqm1JoEtZmv3R318va/R5y+iUqnPL5eYpfAhI+F5XurAbkm530QyplqKrA9FYWFEMR1toXYGJF2uSATk+7DWF4+a5yyKDIxtCCzAHBV+LKkCU8dVvuZg7RLjIaMDUSrzjChfx4ZiluWvJLClzUWiFi3BiEKQ3EmTjmq9vShAr0SZat17UPcwUpvTopihkHS8UlQBRx/mUD6FapEsdGc0yz71L6LYaVFd9kpySU6dEBVAqm9UTiLdH3I9SRTZCVFyNVIhPH3gaE9ynShdutAGKyDtIJXUpXRwwksi9VaUDCETmKNOPPZ5dv4p8oSol+cp0yoUPeGqcuAKh4LLrzu+UDWZBIg9qGBWXRsplKnOrNt6PEI39v0NiOzJBcf3VhTwxHCDSXx/BNLVjqAeh9l2KYrNZ59uoZuax92il6Zbqlr3D+y1x9Zd+PpSzqKYNKK2qiujJjHN7QJNSGQOX5jFDp+fNBCH4Xw15f44jmWo7EJjT2K3aTzj4cQL39BxMs03cEcHWgzqpgpbMyTZJU+Ui5Yz/wzeTgRpHBfe4nIa1k0TcciO4MAj2LstB4EhKV5I/hMIJ1brEGf13voX4TQoeNw9QEWmq7Z/C2JAwdPz889HVJ3/1+dKBCQg70SAqhztfrRT+w0VtVAMOrEu/COrPd3L+BXwY/R9+jFNLfL44Lwb+S3eN5zCbtKR+lgInqb264d7v/llt/twbzctLCwsLCwsLCwsLP7P+AOoJE9fq5/YM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4" name="AutoShape 6" descr="data:image/png;base64,iVBORw0KGgoAAAANSUhEUgAAAJQAAABQCAMAAADIm6xEAAAAk1BMVEX///+Ghob6+vp/f3+Dg4Ourq6qqqrV1dXv7++cnJzz8/OWlpaAgID7+/u6urrOzs7h4eGLi4vp6em3t7fGxsbi4uKfn5/T09PCwsLa2toAcLCKioqYmJh5eXmlpaWRkZHr8PXE1OfT4O1gl8SWuNff6fAeebb09vtJir6HrtJqnsipxdwgerU2g7sAa68AbK54psxksljMAAAEnElEQVRoge1YiXLbOAzlqYOm7vuwFGdbtemR9v+/riCpxLLjtRyPt87s8M3EpkXg8REEIEUIWVhYWFhYWFhYWFhY3BUPu8d7S3iDL7/b6fO9RRzjqZ1+fb+3iGM8T1O7u7eII+x+TdNE7q3iCJBR00c7PfK1bT8FtyCqwwXyNAvD4qxDPptmbuMdndRuan/f5PDEKCVjUoNRv9lKFp116KmxZZR2PD2Y+tT+83ALTUhsGH4FKxuJu/Oi/IW93Cyj+vCtvVGP0qLodkbfbLd0XZSypxQGzBH7mceft+oGShQV63ZLUdpeND7Eqov3Mw8X3mECIQJ0th60KG+ViHie2Isy9p4aRi/zRxvz5iog3r4cZhKRV5FXnQvEkShdfQXUVmN+x7oag5yXvmPKci8KZRLLusjCOoidcoiUbwzVmUXgVpY8IohEHAaGS4+HEGrDJWFTv0OUq6ovTSgd9P6CjMokFQNmCol7KCoEUXlF6abooHIHU7k9pbxKoDoZDpGD1aBTfqSfSRoQVTd8VVRKDALk6upzGJa62r0EM05KifE4JgxvYc+QSbMoMYBZ7lLWj7AYbRqqfGEeJCprTDeyGzsoB2rWYePYgdYqQASdTWNtPHANJ0KuJgZ6GarZiGLa5MDP47SCpXuhI6U2IdJQdYUYbGE1zsfZV1WnzOOmVMU5RoULqmiDaoY7IImApFxNYd0SmAHNZmIE1xI124NisGC+2lgEGvSiehODdiwFeGAaoyDdi2IcrGO4LqP5kGsoCjZoEtDovktU+CKKq3BAHqiIFfCR6bMsGSynGoExh29cKQ88aqpXUVT3iS3GW/VdgagwBqm1JoEtZmv3R318va/R5y+iUqnPL5eYpfAhI+F5XurAbkm530QyplqKrA9FYWFEMR1toXYGJF2uSATk+7DWF4+a5yyKDIxtCCzAHBV+LKkCU8dVvuZg7RLjIaMDUSrzjChfx4ZiluWvJLClzUWiFi3BiEKQ3EmTjmq9vShAr0SZat17UPcwUpvTopihkHS8UlQBRx/mUD6FapEsdGc0yz71L6LYaVFd9kpySU6dEBVAqm9UTiLdH3I9SRTZCVFyNVIhPH3gaE9ynShdutAGKyDtIJXUpXRwwksi9VaUDCETmKNOPPZ5dv4p8oSol+cp0yoUPeGqcuAKh4LLrzu+UDWZBIg9qGBWXRsplKnOrNt6PEI39v0NiOzJBcf3VhTwxHCDSXx/BNLVjqAeh9l2KYrNZ59uoZuax92il6Zbqlr3D+y1x9Zd+PpSzqKYNKK2qiujJjHN7QJNSGQOX5jFDp+fNBCH4Xw15f44jmWo7EJjT2K3aTzj4cQL39BxMs03cEcHWgzqpgpbMyTZJU+Ui5Yz/wzeTgRpHBfe4nIa1k0TcciO4MAj2LstB4EhKV5I/hMIJ1brEGf13voX4TQoeNw9QEWmq7Z/C2JAwdPz889HVJ3/1+dKBCQg70SAqhztfrRT+w0VtVAMOrEu/COrPd3L+BXwY/R9+jFNLfL44Lwb+S3eN5zCbtKR+lgInqb264d7v/llt/twbzctLCwsLCwsLCwsLP7P+AOoJE9fq5/YM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66" name="AutoShape 18" descr="data:image/jpeg;base64,/9j/4AAQSkZJRgABAQAAAQABAAD/2wCEAAkGBxQPEBUUDxQUFRQUFBcWGBgWFRoVFBUVFxcWFhgaGBkYHDQgGB8oHBQXITEhJSkrLi4uGB8zODMsNyotLisBCgoKDg0OGxAQGy4kICY3LCwsNyw0LDQsLCw0NzQ0LDQsLCwsLCw4NCw0LCwsLCwsLCwsLCwsLCwsLCwsLCwsLP/AABEIAGoA8AMBIgACEQEDEQH/xAAbAAACAwEBAQAAAAAAAAAAAAAAAQUGBwgEA//EAEgQAAIBAgMEBwIHDgQHAAAAAAECAwARBAUSBgchMRNBUWFxgZEiMiNCcnOhsbIUJDM1UlNiY3SSs8HR0hUXJTRDVGSTouLw/8QAGQEBAQADAQAAAAAAAAAAAAAAAAMCBAUB/8QAKBEAAgIDAAIBAgYDAAAAAAAAAAECAwQREiExIhNRBRQjQWGBM3Gh/9oADAMBAAIRAxEAPwDcKdKigHRSp0AqKKKAKdFFAfDFYlYl1OQqjrJt9dVzaHNukRRhZgp1e3pkRDosfjMDbjbqr5b0x/pr/Lj+2KxrDcNXyTW/iYqsj236OZm5brlwjYtlMbI8hPSySIYOkUSMrC9xYghARwqXizKUcZRHawIClr9d+Y8PSqXspmfRCG0bPrw6x2Xi17A3t6VaMcbDj2WrGdfz9ez2q18eH62ShzyAWvIvtMqjiOLMQoA8zUlXOezy2xeF/aIf4i10ZUsmhVS0mbOLe7o9NDpU6K1zZClTpUA6KVOgFTpU6AKVFFAOlRToAooooApU6KAVFFFAFFFFAFOlRQBRRRQFR3qfi1/lx/bFZVs1kMuPk0xcFHvOeIW/1nurU96/4sk+XH9sVVN1EhEeJsbe0n1NXUxpuGO3H3s5OXWp5CUvsXPA4CPARKkV2YKF1HieAqm7VbWEfB4c3Y31Sfk/J7++tCyZQxYtxItbzvWL5zCFkIHa/wBYpiQU5vry0RzbJVxjz6ezx7Pn78w37TD/ABFroyub9nz9+4b9ph/iLXSFS/Ef8qNz8NX6THSoorQOgFFOlQBRRRQDpUUUAUVVdqtrxgZVjKk3QN7t+ZI/KHZUfle34xGIhhRPwr6SStrDSzXHtnjwq30J8968EXkQ6435L1RXhzvMRhcO8pFwgvYeNu2qaN5cf5DfuD++vK6ZzW4oWXwrepM0GlUds7mRxeFinI09Iuqw6uJt9VSVSZZPYqKdKgCvnPiFT32A+s+A66htrtpUy6DW/tO1xGnWx6/IcLnvrEM32hnxbFppCb/FHBfC3XW1j4srfPpGpkZcavC8s3k59ADbpFv2alv6XvXpw2YxyNpVhq56Twa3bY8a5wjw7uLpG7DtVCR6gVct1crtjlRixVEchSTZTa3AHlzq12HGEHJS9EKMyc5qLj7NnvXgxecwRfhJUXxdV+ljxrPd4+2zI5w2Ea2n8I453/JXw66oWUZVPj5SsCmR+bEnkO1mNY1YfUe5vSMrs3UuILbN3j2jgb3XDAcyhEgHedBNqksNiUlXVGysp61NxWAZ3s3isvs88ZUX4SIbqG+UPdPjapLZja6WCS/vMOJH55R7yt2va5Vud+BvcWysw1z1W9nlebLrmxaNC3r/AIsk+XH9sVmexueS4UyLFAZxJYkAlSpFwOIBHX1itH3nYlZcoaSM3VzEykdYZlIP01UN2CK0eI1KGsyWuL9TVnjNLHe1+5PKT+utfY07Z3S0IcH2nVWZb3KMRfSe8XI8qyPMMMssxDOE9p+duNz3mtX2ejVdZVQt9N7C3LV/WshznFPHIejdluX91iL8Rbke+ssJPqaX8Gt+INNV/byW7Kt3EMU0UxxmrRIjgaVW7AgqL6j12rSxXPWRZlLJi8MryyMpxEPBnYjhIvUTWxbbbTrlsGrg0r3EanrI5se4XHqK1smqx2KLe2dDGtgqnJLSRPYjErGLuwA7zXgTaHDsbLLGT2CRCfQNesExuYz46UdIzyuxsq8+J6lUcqmcRsBjkj1mEGwuVVgz/ujn4A1X8lCK+c9Mj+esk/hDwblFOrcj5dfpX0rn/ZzaybBOAWZor2KE8VHal/dI7OVbdkOario9SkEiwNuRBAKsO4gj6eyte/GdX8o2sfKVvj0ySvXlxeYxxe+wHdzI8bcvOqnvA21+4QIYLGdhc34iNeontJ6hWPYzMJJ2vK7Oe834nsFUow3YupeETyM1VvmK2zoTD59DIbI4J7iD9ANe8YhbX1Cw5m/Lx7K5rOGkUajG4HboYD1tVzyjHSnJsXKZHLiaNA2o6gFVDYHn8Y1lbhxjrl/vowpzJS30vS2ejezMpxcZUgjoeYII95uyoLYl/wDUcMeoSEk9QGh+J7BUBica8pBkdnIFgWJJA86MNjHiN42ZDa11NjbxFdFU6p+ns5zvbu+po6FzrDJjMPLCJFXUoBYENpBPAkX67H0qljdvB/zZ9E/rVe2Xx8jZfmchkcuEgs2o6hxl5Hqqr/45iPz8v77f1rSopsXUYy1o3r763zKUd7OgcgwC4bDRQxtrWNdIbh7VuZ4cOd6+2KzGKL8I6jxPLx7POqhgs7+4cihm5v0QC363ZiBft7ayHGY+Sdy8zl2J5se3s6gKhRiu1tt+C2Rl/SSUVtnRMWbxMLhwR2j2h6rXrimVxdGDDtBuPorA8bsrjsGnTNE6gC5aNrlfHQbjxrTd3OXTiHp8WTrkHsi1jo4EF7e8ewkXAPfXl+PCEeoy2e0ZFk5cyjozrelmZmzF0v7MIEajvsGY+p+ivPu7ypcXj0WQAooLkHkdI4A+defeLAY8zxAPxnDjvDKD/X0r1bs80XDY1Wk4KQVY9Sq4tqPcGC+F63dtY/x+xpJKWR8vub3FGFFlAAHIAWArw5kscCS4gInSJE51WGogDVYnxAqQU1G7SQGTBzovNoZAO86TauRH2diXo5teYsSzG7MSSTzJPEn1q47F7Wx5bGwAu8hBa6arab2AIcdpqjq1aDu92PwuYxuZ2lDrpICMACpuL8VN7MrDh3V2r5Q4+Xo4lEZufw9nvzfeNFioHikW6upB+CNx2EfCcwazaOUqQQbEEEHsI4g1sz7qcCBcviLD9Yv9leWLd9lh/wCJiB8ptP0lLVCrIqgtRTL24903ubRH5tidezZ7FlCgdi9KCo8gRUdusmGnELcajpNr8bWIvarFt5lcWEyN48OSyCSM3LBiSXW/EVkeU4popA8bFWXkRXuOu4SS+4yW4zTf2No2jweKaEfcpBQ/hFU2c25WPZz4ddZ3tU2gREqRqDjiLcQVv9dXzYzaNsSOIs6qC1h7JHK/dz5d9enbDIMPjIi5Gl1BsRzB5mw672F6V2uqXEkRnRC79SLMl2Yb79w37RF/EWp/ermJlzF0vwhVUA7CRqP1iq5sq18dhf2iH+ItSm8qEpmmIv8AGKsPAqP6GqbX19/we6f0NfyebZPNI8JiFml1HRxUBdQLcuPEVoY3rxdaN+5/71n+xOUxYzEiOfVoJFyp0kA6gDe35Wkedaj/AJVYH9f/ANwf21LIlV189lceN3Pwa0ZPtNmEeIxTywAqshDEEabN8bhft41d90eaFXlVz7AgJPd0TXH0TH0qbO7bLlOkma4/WcvRakss2LwuFWX7lLa5IXj9p9VtYAPC36IrC2+Eq+VszponCzp6MQzTMmxM0k0nvSMW8AeQ8hYVom5vJkk6XESKG0ERpcXsbamIv3FePjWWBu2ti3NYq0EkZ+MwkU9psEdfEaVNuxqtlSaq1EjiRTt3I0gpcWPEV4/8Hg6No+ij6Nm1MukaS3aR5CvdRXI2zsaRh+9nAxYbFxrBGsamEEhRYE6mF6hdhoFlzHDpIoZGcgqRcEaWPH0FWDfYfv2L5gfbaoDdyf8AVMN84fsPXWjJ/l/6ORKK/M/2a3tnlsWGyvFCCNIwUuQqgXNxztWDa66D3i/ivE/N/wAxXO16xwpfBmedH5o1vOcE02zkBQE9GqOQOekFgfQG/lWWK4vxAYdYPusOsGxvbwNdB7BgHLMNfkYhfwuarecbtsJjAZcDJ0Za/u2eEnw5rx7D5VLHyVDcZeimRjSm1OPs8Wz+8mPQsc11sLfCe2tuVukAvb5S+dX7KM8ixVxGw1hQ2m4N1PJlI4OveLiue9oMlmwExixAs1rgg3V17QfKpDYLMHjzDDBSbdLpt+jJwYeHI+VZXY8HHqBjRkTU+Jmg72tk2xKLicOpaSJbOo4l4+YIHWV4+R7qx3C4lonDxnSw/wDrEHn4GuqaqO0O7zB41i5VopDzaI21fKUix8bXqNGTwuZei1+K5PqPsz3K96M0EYUwo1uWmQov7pDW8iB4VPbD7Zz5jmCrNpVAj2Rb2JK3uxJ4+72Cn/k5Hf8A3T2+bW/11bNl9iMNlx1QhmkIsXdrm3cBwHM9Ve22UuL5Xk8qruUl16Mh3hbLNl+JYqp+55WLRsBwW5uUPYRfh2ivHsvtQ+Abgupb3Fm0spPOxsQQetSCOHVXQ+NwSToY5lV0YWKsLg1RMx3R4V2vBJLD+jcSKPDVx9SayryouPMzGzFkpdVlL2k3jz4uIxRgxowsx1AswPULKAO/n5VBbK4DE4qdYcI8ik+8VZgqL1s1jWk4Tc9Ap+FxErDsVVS/nxq9ZLkcGCj0YWMIOu3FmPazHia9lkVxjqCEcayctzZUN5eBGHyRowS2lorseLMekFyfE1ieEPteVdL7S5EmYYdoJWZVYqSUtq9kgjmLdVVBN0GEHKbEeqf2V5jZEYL5HuTjysfxPBuwX2pD/wBN/Nanca/wL+B+qrFlmQw4SMph003QLcm7GwsLk1FrkzsrKwP1D1o74zm5f6JxxpVwUPfv/phmyX++wvz8P21rUt72yz4hVxWHUs8alZFAuWj5hgOsjjw7D3V7cr3V4XDzRyrJOxjZXAZlsSpuL2W/MCr3WFuQvqKcS9eP+m4SOX8nzR8JKssVrjgQ3FWXrBrQJt7j9HaOCz2+M4ZAfIXP0Vcc/wB3GDxjF9LQyHm0RABPepFvS1QC7nIr8cTJb5Cg+tVd9M/MkRVF0PEWZXJjJppjJqdppGuSpIdmPZp+gCt33f5DLhYNWLd3nkAuHYt0S89Iv19vgOyvRs5sRhMAdUKFpPzkh1P5dS+QqyWqF96n4ivBfHx3B9S9mFbz9k2weIaeJSYJmLEgXEbniQewEm4PjVe2c2jmwD6odJUkFka5UkdYsbqe8ed66TnhWRSrgMpFiCLgjvBqh5tunwkzFoWkgJ6lIZPINxHraq1ZK55mTtxZddQK4296XT7OHF++W4+xc1bN12eS46KeSc3fpgQBfSqmNLBQTcC4Pqah8PudiB+ExMhHYqKp9Ter1s/kEGAi6PDLpBNySdTMbWuxNTulVzqBSiFqluZlG+4/fsXzA+21QG7f8aYb5Z+w9a9tbsJDmcqyzSSIVTQAmm1rk9Y768eQbs8PgsQk6SzM0ZJAYrpvYjjZe+qK+Cp4/cwePN3d/tslN434rxPzf8xXOl66gz3K1xmHkgclVkXSStrjiDwv4VRv8nsL+fn/APD+2sca6MItSPcmidkk0ROebQTYXJMJHArjporNKB7Ki59kHqY39L1DbMbwnwlxKhe/NkIBbvdSLE/pCx7b1smDyOKPCphWXpIlTRZwG1Dvqm5juiwzteCWWIfk8JFHgW4+pNeV216cZIW1W9dRZme2G0r5lOJHUKFXSi8yBe/E9Z41Yt0mzjz4oYl1Iig4qTyeQggAdtr3PlVtyzdJhY2DTySzW+KbInnp4n1q+4bDrEgSNQqqLBVFgB3AVlbkR44geU40u+5n2opU60jeCiiigClTooBU6KKAVOlRQDpUU6AVFOigFRTpUAU6VFAOilRQBRTooApU6KAVFFOgCiiigFToooAooooAooooAoopUA6KVFAOilRQDooFKgHRSoFAOiiigCiiigCiiigCig0UAqdFFAKnSoFAOiiigCilT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68" name="AutoShape 20" descr="data:image/jpeg;base64,/9j/4AAQSkZJRgABAQAAAQABAAD/2wCEAAkGBxQPEBUUDxQUFRQUFBcWGBgWFRoVFBUVFxcWFhgaGBkYHDQgGB8oHBQXITEhJSkrLi4uGB8zODMsNyotLisBCgoKDg0OGxAQGy4kICY3LCwsNyw0LDQsLCw0NzQ0LDQsLCwsLCw4NCw0LCwsLCwsLCwsLCwsLCwsLCwsLCwsLP/AABEIAGoA8AMBIgACEQEDEQH/xAAbAAACAwEBAQAAAAAAAAAAAAAAAQUGBwgEA//EAEgQAAIBAgMEBwIHDgQHAAAAAAECAwARBAUSBgchMRNBUWFxgZEiMiNCcnOhsbIUJDM1UlNiY3SSs8HR0hUXJTRDVGSTouLw/8QAGQEBAQADAQAAAAAAAAAAAAAAAAMCBAUB/8QAKBEAAgIDAAIBAgYDAAAAAAAAAAECAwQREiExIhNRBRQjQWGBM3Gh/9oADAMBAAIRAxEAPwDcKdKigHRSp0AqKKKAKdFFAfDFYlYl1OQqjrJt9dVzaHNukRRhZgp1e3pkRDosfjMDbjbqr5b0x/pr/Lj+2KxrDcNXyTW/iYqsj236OZm5brlwjYtlMbI8hPSySIYOkUSMrC9xYghARwqXizKUcZRHawIClr9d+Y8PSqXspmfRCG0bPrw6x2Xi17A3t6VaMcbDj2WrGdfz9ez2q18eH62ShzyAWvIvtMqjiOLMQoA8zUlXOezy2xeF/aIf4i10ZUsmhVS0mbOLe7o9NDpU6K1zZClTpUA6KVOgFTpU6AKVFFAOlRToAooooApU6KAVFFFAFFFFAFOlRQBRRRQFR3qfi1/lx/bFZVs1kMuPk0xcFHvOeIW/1nurU96/4sk+XH9sVVN1EhEeJsbe0n1NXUxpuGO3H3s5OXWp5CUvsXPA4CPARKkV2YKF1HieAqm7VbWEfB4c3Y31Sfk/J7++tCyZQxYtxItbzvWL5zCFkIHa/wBYpiQU5vry0RzbJVxjz6ezx7Pn78w37TD/ABFroyub9nz9+4b9ph/iLXSFS/Ef8qNz8NX6THSoorQOgFFOlQBRRRQDpUUUAUVVdqtrxgZVjKk3QN7t+ZI/KHZUfle34xGIhhRPwr6SStrDSzXHtnjwq30J8968EXkQ6435L1RXhzvMRhcO8pFwgvYeNu2qaN5cf5DfuD++vK6ZzW4oWXwrepM0GlUds7mRxeFinI09Iuqw6uJt9VSVSZZPYqKdKgCvnPiFT32A+s+A66htrtpUy6DW/tO1xGnWx6/IcLnvrEM32hnxbFppCb/FHBfC3XW1j4srfPpGpkZcavC8s3k59ADbpFv2alv6XvXpw2YxyNpVhq56Twa3bY8a5wjw7uLpG7DtVCR6gVct1crtjlRixVEchSTZTa3AHlzq12HGEHJS9EKMyc5qLj7NnvXgxecwRfhJUXxdV+ljxrPd4+2zI5w2Ea2n8I453/JXw66oWUZVPj5SsCmR+bEnkO1mNY1YfUe5vSMrs3UuILbN3j2jgb3XDAcyhEgHedBNqksNiUlXVGysp61NxWAZ3s3isvs88ZUX4SIbqG+UPdPjapLZja6WCS/vMOJH55R7yt2va5Vud+BvcWysw1z1W9nlebLrmxaNC3r/AIsk+XH9sVmexueS4UyLFAZxJYkAlSpFwOIBHX1itH3nYlZcoaSM3VzEykdYZlIP01UN2CK0eI1KGsyWuL9TVnjNLHe1+5PKT+utfY07Z3S0IcH2nVWZb3KMRfSe8XI8qyPMMMssxDOE9p+duNz3mtX2ejVdZVQt9N7C3LV/WshznFPHIejdluX91iL8Rbke+ssJPqaX8Gt+INNV/byW7Kt3EMU0UxxmrRIjgaVW7AgqL6j12rSxXPWRZlLJi8MryyMpxEPBnYjhIvUTWxbbbTrlsGrg0r3EanrI5se4XHqK1smqx2KLe2dDGtgqnJLSRPYjErGLuwA7zXgTaHDsbLLGT2CRCfQNesExuYz46UdIzyuxsq8+J6lUcqmcRsBjkj1mEGwuVVgz/ujn4A1X8lCK+c9Mj+esk/hDwblFOrcj5dfpX0rn/ZzaybBOAWZor2KE8VHal/dI7OVbdkOario9SkEiwNuRBAKsO4gj6eyte/GdX8o2sfKVvj0ySvXlxeYxxe+wHdzI8bcvOqnvA21+4QIYLGdhc34iNeontJ6hWPYzMJJ2vK7Oe834nsFUow3YupeETyM1VvmK2zoTD59DIbI4J7iD9ANe8YhbX1Cw5m/Lx7K5rOGkUajG4HboYD1tVzyjHSnJsXKZHLiaNA2o6gFVDYHn8Y1lbhxjrl/vowpzJS30vS2ejezMpxcZUgjoeYII95uyoLYl/wDUcMeoSEk9QGh+J7BUBica8pBkdnIFgWJJA86MNjHiN42ZDa11NjbxFdFU6p+ns5zvbu+po6FzrDJjMPLCJFXUoBYENpBPAkX67H0qljdvB/zZ9E/rVe2Xx8jZfmchkcuEgs2o6hxl5Hqqr/45iPz8v77f1rSopsXUYy1o3r763zKUd7OgcgwC4bDRQxtrWNdIbh7VuZ4cOd6+2KzGKL8I6jxPLx7POqhgs7+4cihm5v0QC363ZiBft7ayHGY+Sdy8zl2J5se3s6gKhRiu1tt+C2Rl/SSUVtnRMWbxMLhwR2j2h6rXrimVxdGDDtBuPorA8bsrjsGnTNE6gC5aNrlfHQbjxrTd3OXTiHp8WTrkHsi1jo4EF7e8ewkXAPfXl+PCEeoy2e0ZFk5cyjozrelmZmzF0v7MIEajvsGY+p+ivPu7ypcXj0WQAooLkHkdI4A+defeLAY8zxAPxnDjvDKD/X0r1bs80XDY1Wk4KQVY9Sq4tqPcGC+F63dtY/x+xpJKWR8vub3FGFFlAAHIAWArw5kscCS4gInSJE51WGogDVYnxAqQU1G7SQGTBzovNoZAO86TauRH2diXo5teYsSzG7MSSTzJPEn1q47F7Wx5bGwAu8hBa6arab2AIcdpqjq1aDu92PwuYxuZ2lDrpICMACpuL8VN7MrDh3V2r5Q4+Xo4lEZufw9nvzfeNFioHikW6upB+CNx2EfCcwazaOUqQQbEEEHsI4g1sz7qcCBcviLD9Yv9leWLd9lh/wCJiB8ptP0lLVCrIqgtRTL24903ubRH5tidezZ7FlCgdi9KCo8gRUdusmGnELcajpNr8bWIvarFt5lcWEyN48OSyCSM3LBiSXW/EVkeU4popA8bFWXkRXuOu4SS+4yW4zTf2No2jweKaEfcpBQ/hFU2c25WPZz4ddZ3tU2gREqRqDjiLcQVv9dXzYzaNsSOIs6qC1h7JHK/dz5d9enbDIMPjIi5Gl1BsRzB5mw672F6V2uqXEkRnRC79SLMl2Yb79w37RF/EWp/ermJlzF0vwhVUA7CRqP1iq5sq18dhf2iH+ItSm8qEpmmIv8AGKsPAqP6GqbX19/we6f0NfyebZPNI8JiFml1HRxUBdQLcuPEVoY3rxdaN+5/71n+xOUxYzEiOfVoJFyp0kA6gDe35Wkedaj/AJVYH9f/ANwf21LIlV189lceN3Pwa0ZPtNmEeIxTywAqshDEEabN8bhft41d90eaFXlVz7AgJPd0TXH0TH0qbO7bLlOkma4/WcvRakss2LwuFWX7lLa5IXj9p9VtYAPC36IrC2+Eq+VszponCzp6MQzTMmxM0k0nvSMW8AeQ8hYVom5vJkk6XESKG0ERpcXsbamIv3FePjWWBu2ti3NYq0EkZ+MwkU9psEdfEaVNuxqtlSaq1EjiRTt3I0gpcWPEV4/8Hg6No+ij6Nm1MukaS3aR5CvdRXI2zsaRh+9nAxYbFxrBGsamEEhRYE6mF6hdhoFlzHDpIoZGcgqRcEaWPH0FWDfYfv2L5gfbaoDdyf8AVMN84fsPXWjJ/l/6ORKK/M/2a3tnlsWGyvFCCNIwUuQqgXNxztWDa66D3i/ivE/N/wAxXO16xwpfBmedH5o1vOcE02zkBQE9GqOQOekFgfQG/lWWK4vxAYdYPusOsGxvbwNdB7BgHLMNfkYhfwuarecbtsJjAZcDJ0Za/u2eEnw5rx7D5VLHyVDcZeimRjSm1OPs8Wz+8mPQsc11sLfCe2tuVukAvb5S+dX7KM8ixVxGw1hQ2m4N1PJlI4OveLiue9oMlmwExixAs1rgg3V17QfKpDYLMHjzDDBSbdLpt+jJwYeHI+VZXY8HHqBjRkTU+Jmg72tk2xKLicOpaSJbOo4l4+YIHWV4+R7qx3C4lonDxnSw/wDrEHn4GuqaqO0O7zB41i5VopDzaI21fKUix8bXqNGTwuZei1+K5PqPsz3K96M0EYUwo1uWmQov7pDW8iB4VPbD7Zz5jmCrNpVAj2Rb2JK3uxJ4+72Cn/k5Hf8A3T2+bW/11bNl9iMNlx1QhmkIsXdrm3cBwHM9Ve22UuL5Xk8qruUl16Mh3hbLNl+JYqp+55WLRsBwW5uUPYRfh2ivHsvtQ+Abgupb3Fm0spPOxsQQetSCOHVXQ+NwSToY5lV0YWKsLg1RMx3R4V2vBJLD+jcSKPDVx9SayryouPMzGzFkpdVlL2k3jz4uIxRgxowsx1AswPULKAO/n5VBbK4DE4qdYcI8ik+8VZgqL1s1jWk4Tc9Ap+FxErDsVVS/nxq9ZLkcGCj0YWMIOu3FmPazHia9lkVxjqCEcayctzZUN5eBGHyRowS2lorseLMekFyfE1ieEPteVdL7S5EmYYdoJWZVYqSUtq9kgjmLdVVBN0GEHKbEeqf2V5jZEYL5HuTjysfxPBuwX2pD/wBN/Nanca/wL+B+qrFlmQw4SMph003QLcm7GwsLk1FrkzsrKwP1D1o74zm5f6JxxpVwUPfv/phmyX++wvz8P21rUt72yz4hVxWHUs8alZFAuWj5hgOsjjw7D3V7cr3V4XDzRyrJOxjZXAZlsSpuL2W/MCr3WFuQvqKcS9eP+m4SOX8nzR8JKssVrjgQ3FWXrBrQJt7j9HaOCz2+M4ZAfIXP0Vcc/wB3GDxjF9LQyHm0RABPepFvS1QC7nIr8cTJb5Cg+tVd9M/MkRVF0PEWZXJjJppjJqdppGuSpIdmPZp+gCt33f5DLhYNWLd3nkAuHYt0S89Iv19vgOyvRs5sRhMAdUKFpPzkh1P5dS+QqyWqF96n4ivBfHx3B9S9mFbz9k2weIaeJSYJmLEgXEbniQewEm4PjVe2c2jmwD6odJUkFka5UkdYsbqe8ed66TnhWRSrgMpFiCLgjvBqh5tunwkzFoWkgJ6lIZPINxHraq1ZK55mTtxZddQK4296XT7OHF++W4+xc1bN12eS46KeSc3fpgQBfSqmNLBQTcC4Pqah8PudiB+ExMhHYqKp9Ter1s/kEGAi6PDLpBNySdTMbWuxNTulVzqBSiFqluZlG+4/fsXzA+21QG7f8aYb5Z+w9a9tbsJDmcqyzSSIVTQAmm1rk9Y768eQbs8PgsQk6SzM0ZJAYrpvYjjZe+qK+Cp4/cwePN3d/tslN434rxPzf8xXOl66gz3K1xmHkgclVkXSStrjiDwv4VRv8nsL+fn/APD+2sca6MItSPcmidkk0ROebQTYXJMJHArjporNKB7Ki59kHqY39L1DbMbwnwlxKhe/NkIBbvdSLE/pCx7b1smDyOKPCphWXpIlTRZwG1Dvqm5juiwzteCWWIfk8JFHgW4+pNeV216cZIW1W9dRZme2G0r5lOJHUKFXSi8yBe/E9Z41Yt0mzjz4oYl1Iig4qTyeQggAdtr3PlVtyzdJhY2DTySzW+KbInnp4n1q+4bDrEgSNQqqLBVFgB3AVlbkR44geU40u+5n2opU60jeCiiigClTooBU6KKAVOlRQDpUU6AVFOigFRTpUAU6VFAOilRQBRTooApU6KAVFFOgCiiigFToooAooooAooooAoopUA6KVFAOilRQDooFKgHRSoFAOiiigCiiigCiiigCig0UAqdFFAKnSoFAOiiigCilT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94" name="Picture 46" descr="http://www.lifesciadvisors.com/wp-content/uploads/2014/06/sorrento.jpg"/>
          <p:cNvPicPr>
            <a:picLocks noChangeAspect="1" noChangeArrowheads="1"/>
          </p:cNvPicPr>
          <p:nvPr/>
        </p:nvPicPr>
        <p:blipFill>
          <a:blip r:embed="rId3" cstate="print"/>
          <a:srcRect/>
          <a:stretch>
            <a:fillRect/>
          </a:stretch>
        </p:blipFill>
        <p:spPr bwMode="auto">
          <a:xfrm>
            <a:off x="7315200" y="4343400"/>
            <a:ext cx="996761" cy="684810"/>
          </a:xfrm>
          <a:prstGeom prst="rect">
            <a:avLst/>
          </a:prstGeom>
          <a:noFill/>
        </p:spPr>
      </p:pic>
      <p:sp>
        <p:nvSpPr>
          <p:cNvPr id="7" name="AutoShape 5"/>
          <p:cNvSpPr>
            <a:spLocks noChangeArrowheads="1"/>
          </p:cNvSpPr>
          <p:nvPr/>
        </p:nvSpPr>
        <p:spPr bwMode="auto">
          <a:xfrm>
            <a:off x="886904" y="3293237"/>
            <a:ext cx="6675736" cy="316596"/>
          </a:xfrm>
          <a:prstGeom prst="roundRect">
            <a:avLst>
              <a:gd name="adj" fmla="val 16667"/>
            </a:avLst>
          </a:prstGeom>
          <a:gradFill rotWithShape="1">
            <a:gsLst>
              <a:gs pos="0">
                <a:schemeClr val="accent1"/>
              </a:gs>
              <a:gs pos="50000">
                <a:schemeClr val="accent1">
                  <a:lumMod val="20000"/>
                  <a:lumOff val="80000"/>
                </a:schemeClr>
              </a:gs>
              <a:gs pos="100000">
                <a:schemeClr val="accent1"/>
              </a:gs>
            </a:gsLst>
            <a:lin ang="5400000" scaled="1"/>
          </a:gradFill>
          <a:ln w="9525">
            <a:solidFill>
              <a:schemeClr val="tx1"/>
            </a:solidFill>
            <a:round/>
            <a:headEnd/>
            <a:tailEnd/>
          </a:ln>
        </p:spPr>
        <p:txBody>
          <a:bodyPr wrap="none" lIns="0" tIns="0" rIns="0" bIns="0" anchor="ctr"/>
          <a:lstStyle/>
          <a:p>
            <a:pPr algn="ctr"/>
            <a:r>
              <a:rPr lang="en-US" sz="1600" b="1" dirty="0" smtClean="0">
                <a:latin typeface="Calibri" pitchFamily="34" charset="0"/>
              </a:rPr>
              <a:t>2014</a:t>
            </a:r>
            <a:endParaRPr lang="en-US" sz="1600" b="1" dirty="0">
              <a:latin typeface="Calibri" pitchFamily="34" charset="0"/>
            </a:endParaRPr>
          </a:p>
        </p:txBody>
      </p:sp>
      <p:pic>
        <p:nvPicPr>
          <p:cNvPr id="61" name="Picture 2" descr="http://d0.awsstatic.com/logos/customers/Novartis-logo.jpg"/>
          <p:cNvPicPr>
            <a:picLocks noChangeAspect="1" noChangeArrowheads="1"/>
          </p:cNvPicPr>
          <p:nvPr/>
        </p:nvPicPr>
        <p:blipFill>
          <a:blip r:embed="rId4" cstate="print"/>
          <a:srcRect/>
          <a:stretch>
            <a:fillRect/>
          </a:stretch>
        </p:blipFill>
        <p:spPr bwMode="auto">
          <a:xfrm>
            <a:off x="762000" y="3998794"/>
            <a:ext cx="1373935" cy="159382"/>
          </a:xfrm>
          <a:prstGeom prst="rect">
            <a:avLst/>
          </a:prstGeom>
          <a:noFill/>
          <a:ln>
            <a:noFill/>
          </a:ln>
        </p:spPr>
      </p:pic>
      <p:sp>
        <p:nvSpPr>
          <p:cNvPr id="62" name="Rounded Rectangle 61"/>
          <p:cNvSpPr/>
          <p:nvPr/>
        </p:nvSpPr>
        <p:spPr>
          <a:xfrm>
            <a:off x="914400" y="4517409"/>
            <a:ext cx="990600" cy="587991"/>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Feb 2014</a:t>
            </a:r>
          </a:p>
          <a:p>
            <a:pPr algn="ctr"/>
            <a:r>
              <a:rPr lang="en-US" sz="1050" b="1" dirty="0" smtClean="0">
                <a:solidFill>
                  <a:schemeClr val="tx1"/>
                </a:solidFill>
                <a:latin typeface="Calibri" pitchFamily="34" charset="0"/>
              </a:rPr>
              <a:t>Undisclosed</a:t>
            </a:r>
          </a:p>
          <a:p>
            <a:pPr algn="ctr"/>
            <a:r>
              <a:rPr lang="en-US" sz="1050" b="1" dirty="0" smtClean="0">
                <a:solidFill>
                  <a:schemeClr val="tx1"/>
                </a:solidFill>
                <a:latin typeface="Calibri" pitchFamily="34" charset="0"/>
              </a:rPr>
              <a:t>M&amp;A</a:t>
            </a:r>
          </a:p>
        </p:txBody>
      </p:sp>
      <p:pic>
        <p:nvPicPr>
          <p:cNvPr id="1026" name="Picture 2" descr="http://www.healthiosxchange.com/public/admin/costinjfb.png"/>
          <p:cNvPicPr>
            <a:picLocks noChangeAspect="1" noChangeArrowheads="1"/>
          </p:cNvPicPr>
          <p:nvPr/>
        </p:nvPicPr>
        <p:blipFill>
          <a:blip r:embed="rId5" cstate="print"/>
          <a:srcRect t="4790" r="4000" b="13772"/>
          <a:stretch>
            <a:fillRect/>
          </a:stretch>
        </p:blipFill>
        <p:spPr bwMode="auto">
          <a:xfrm>
            <a:off x="970172" y="4193275"/>
            <a:ext cx="881670" cy="259307"/>
          </a:xfrm>
          <a:prstGeom prst="rect">
            <a:avLst/>
          </a:prstGeom>
          <a:noFill/>
        </p:spPr>
      </p:pic>
      <p:cxnSp>
        <p:nvCxnSpPr>
          <p:cNvPr id="63" name="Straight Arrow Connector 62"/>
          <p:cNvCxnSpPr/>
          <p:nvPr/>
        </p:nvCxnSpPr>
        <p:spPr>
          <a:xfrm flipV="1">
            <a:off x="1490601" y="3641491"/>
            <a:ext cx="0" cy="357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4" name="Picture 6" descr="http://www.gsk.com.ng/common/img/logo-gsk.gif"/>
          <p:cNvPicPr>
            <a:picLocks noChangeAspect="1" noChangeArrowheads="1"/>
          </p:cNvPicPr>
          <p:nvPr/>
        </p:nvPicPr>
        <p:blipFill>
          <a:blip r:embed="rId6" cstate="print"/>
          <a:srcRect l="51948" b="-3703"/>
          <a:stretch>
            <a:fillRect/>
          </a:stretch>
        </p:blipFill>
        <p:spPr bwMode="auto">
          <a:xfrm>
            <a:off x="4671023" y="2597046"/>
            <a:ext cx="564017" cy="204937"/>
          </a:xfrm>
          <a:prstGeom prst="rect">
            <a:avLst/>
          </a:prstGeom>
          <a:noFill/>
          <a:ln>
            <a:noFill/>
          </a:ln>
        </p:spPr>
      </p:pic>
      <p:pic>
        <p:nvPicPr>
          <p:cNvPr id="1028" name="Picture 4" descr="http://biotech-365.com/wp-content/uploads/2015/02/adaptimmune.png"/>
          <p:cNvPicPr>
            <a:picLocks noChangeAspect="1" noChangeArrowheads="1"/>
          </p:cNvPicPr>
          <p:nvPr/>
        </p:nvPicPr>
        <p:blipFill>
          <a:blip r:embed="rId7" cstate="print"/>
          <a:srcRect/>
          <a:stretch>
            <a:fillRect/>
          </a:stretch>
        </p:blipFill>
        <p:spPr bwMode="auto">
          <a:xfrm>
            <a:off x="4462852" y="2847717"/>
            <a:ext cx="906590" cy="124413"/>
          </a:xfrm>
          <a:prstGeom prst="rect">
            <a:avLst/>
          </a:prstGeom>
          <a:noFill/>
        </p:spPr>
      </p:pic>
      <p:sp>
        <p:nvSpPr>
          <p:cNvPr id="66" name="Rounded Rectangle 65"/>
          <p:cNvSpPr/>
          <p:nvPr/>
        </p:nvSpPr>
        <p:spPr>
          <a:xfrm>
            <a:off x="4495800" y="1981200"/>
            <a:ext cx="914400" cy="547072"/>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June  2014</a:t>
            </a:r>
          </a:p>
          <a:p>
            <a:pPr algn="ctr"/>
            <a:r>
              <a:rPr lang="en-US" sz="1050" b="1" dirty="0" smtClean="0">
                <a:solidFill>
                  <a:schemeClr val="tx1"/>
                </a:solidFill>
                <a:latin typeface="Calibri" pitchFamily="34" charset="0"/>
              </a:rPr>
              <a:t>$350M</a:t>
            </a:r>
          </a:p>
          <a:p>
            <a:pPr algn="ctr"/>
            <a:r>
              <a:rPr lang="en-US" sz="1050" b="1" dirty="0" smtClean="0">
                <a:solidFill>
                  <a:schemeClr val="tx1"/>
                </a:solidFill>
                <a:latin typeface="Calibri" pitchFamily="34" charset="0"/>
              </a:rPr>
              <a:t>NY-ESO-1</a:t>
            </a:r>
          </a:p>
        </p:txBody>
      </p:sp>
      <p:pic>
        <p:nvPicPr>
          <p:cNvPr id="1036" name="Picture 12" descr="http://ceoworld.biz/ceo/wp-content/uploads/2009/05/roche-logo.gif"/>
          <p:cNvPicPr>
            <a:picLocks noChangeAspect="1" noChangeArrowheads="1"/>
          </p:cNvPicPr>
          <p:nvPr/>
        </p:nvPicPr>
        <p:blipFill>
          <a:blip r:embed="rId8" cstate="print"/>
          <a:srcRect/>
          <a:stretch>
            <a:fillRect/>
          </a:stretch>
        </p:blipFill>
        <p:spPr bwMode="auto">
          <a:xfrm>
            <a:off x="6909265" y="2383436"/>
            <a:ext cx="832687" cy="268987"/>
          </a:xfrm>
          <a:prstGeom prst="rect">
            <a:avLst/>
          </a:prstGeom>
          <a:noFill/>
        </p:spPr>
      </p:pic>
      <p:pic>
        <p:nvPicPr>
          <p:cNvPr id="1038" name="Picture 14" descr="http://newlinkgenetics.com/images/header_logo.png"/>
          <p:cNvPicPr>
            <a:picLocks noChangeAspect="1" noChangeArrowheads="1"/>
          </p:cNvPicPr>
          <p:nvPr/>
        </p:nvPicPr>
        <p:blipFill>
          <a:blip r:embed="rId9" cstate="print"/>
          <a:srcRect/>
          <a:stretch>
            <a:fillRect/>
          </a:stretch>
        </p:blipFill>
        <p:spPr bwMode="auto">
          <a:xfrm>
            <a:off x="6808065" y="2098623"/>
            <a:ext cx="881522" cy="299825"/>
          </a:xfrm>
          <a:prstGeom prst="rect">
            <a:avLst/>
          </a:prstGeom>
          <a:noFill/>
        </p:spPr>
      </p:pic>
      <p:sp>
        <p:nvSpPr>
          <p:cNvPr id="73" name="Rounded Rectangle 72"/>
          <p:cNvSpPr/>
          <p:nvPr/>
        </p:nvSpPr>
        <p:spPr>
          <a:xfrm>
            <a:off x="6858000" y="1524001"/>
            <a:ext cx="1209440" cy="572274"/>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smtClean="0">
                <a:solidFill>
                  <a:schemeClr val="tx1"/>
                </a:solidFill>
                <a:latin typeface="Calibri" pitchFamily="34" charset="0"/>
              </a:rPr>
              <a:t>Oct 2014</a:t>
            </a:r>
          </a:p>
          <a:p>
            <a:pPr algn="ctr"/>
            <a:r>
              <a:rPr lang="en-US" sz="1050" b="1" dirty="0" smtClean="0">
                <a:solidFill>
                  <a:schemeClr val="tx1"/>
                </a:solidFill>
                <a:latin typeface="Calibri" pitchFamily="34" charset="0"/>
              </a:rPr>
              <a:t>IDO/TDO inhibitor</a:t>
            </a:r>
          </a:p>
          <a:p>
            <a:pPr algn="ctr"/>
            <a:r>
              <a:rPr lang="en-US" sz="1050" b="1" dirty="0" smtClean="0">
                <a:solidFill>
                  <a:schemeClr val="tx1"/>
                </a:solidFill>
                <a:latin typeface="Calibri" pitchFamily="34" charset="0"/>
              </a:rPr>
              <a:t>$150M + $1B</a:t>
            </a:r>
          </a:p>
        </p:txBody>
      </p:sp>
      <p:cxnSp>
        <p:nvCxnSpPr>
          <p:cNvPr id="74" name="Straight Arrow Connector 73"/>
          <p:cNvCxnSpPr/>
          <p:nvPr/>
        </p:nvCxnSpPr>
        <p:spPr>
          <a:xfrm flipV="1">
            <a:off x="6753040" y="3665095"/>
            <a:ext cx="0" cy="256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www.brassstudy.org/wp-content/uploads/2013/03/BMS-logo-300x143.jpg"/>
          <p:cNvPicPr>
            <a:picLocks noChangeAspect="1" noChangeArrowheads="1"/>
          </p:cNvPicPr>
          <p:nvPr/>
        </p:nvPicPr>
        <p:blipFill>
          <a:blip r:embed="rId10" cstate="print"/>
          <a:srcRect/>
          <a:stretch>
            <a:fillRect/>
          </a:stretch>
        </p:blipFill>
        <p:spPr bwMode="auto">
          <a:xfrm>
            <a:off x="762000" y="2171274"/>
            <a:ext cx="1105192" cy="419526"/>
          </a:xfrm>
          <a:prstGeom prst="rect">
            <a:avLst/>
          </a:prstGeom>
          <a:noFill/>
        </p:spPr>
      </p:pic>
      <p:pic>
        <p:nvPicPr>
          <p:cNvPr id="2056" name="Picture 8" descr="http://www.atvcapital.com/img/companies/original/342.jpg"/>
          <p:cNvPicPr>
            <a:picLocks noChangeAspect="1" noChangeArrowheads="1"/>
          </p:cNvPicPr>
          <p:nvPr/>
        </p:nvPicPr>
        <p:blipFill>
          <a:blip r:embed="rId11" cstate="print"/>
          <a:srcRect t="24000" b="20000"/>
          <a:stretch>
            <a:fillRect/>
          </a:stretch>
        </p:blipFill>
        <p:spPr bwMode="auto">
          <a:xfrm>
            <a:off x="738826" y="2590800"/>
            <a:ext cx="1156614" cy="304800"/>
          </a:xfrm>
          <a:prstGeom prst="rect">
            <a:avLst/>
          </a:prstGeom>
          <a:noFill/>
        </p:spPr>
      </p:pic>
      <p:sp>
        <p:nvSpPr>
          <p:cNvPr id="26" name="Rounded Rectangle 25"/>
          <p:cNvSpPr/>
          <p:nvPr/>
        </p:nvSpPr>
        <p:spPr>
          <a:xfrm>
            <a:off x="762000" y="1550301"/>
            <a:ext cx="1249030" cy="583442"/>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Mar  2014</a:t>
            </a:r>
          </a:p>
          <a:p>
            <a:pPr algn="ctr"/>
            <a:r>
              <a:rPr lang="en-US" sz="1050" b="1" dirty="0" smtClean="0">
                <a:solidFill>
                  <a:schemeClr val="tx1"/>
                </a:solidFill>
                <a:latin typeface="Calibri" pitchFamily="34" charset="0"/>
              </a:rPr>
              <a:t>$350M </a:t>
            </a:r>
          </a:p>
          <a:p>
            <a:pPr algn="ctr"/>
            <a:r>
              <a:rPr lang="en-US" sz="1050" b="1" dirty="0" smtClean="0">
                <a:solidFill>
                  <a:schemeClr val="tx1"/>
                </a:solidFill>
                <a:latin typeface="Calibri" pitchFamily="34" charset="0"/>
              </a:rPr>
              <a:t>Checkpoints</a:t>
            </a:r>
          </a:p>
        </p:txBody>
      </p:sp>
      <p:cxnSp>
        <p:nvCxnSpPr>
          <p:cNvPr id="27" name="Straight Arrow Connector 26"/>
          <p:cNvCxnSpPr/>
          <p:nvPr/>
        </p:nvCxnSpPr>
        <p:spPr>
          <a:xfrm>
            <a:off x="1615504" y="2909703"/>
            <a:ext cx="0" cy="3111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8" name="Picture 10" descr="http://www.lanthiopharma.com/wp-content/uploads/2014/01/logo-morphosys.png"/>
          <p:cNvPicPr>
            <a:picLocks noChangeAspect="1" noChangeArrowheads="1"/>
          </p:cNvPicPr>
          <p:nvPr/>
        </p:nvPicPr>
        <p:blipFill>
          <a:blip r:embed="rId12" cstate="print"/>
          <a:srcRect t="15534" b="22330"/>
          <a:stretch>
            <a:fillRect/>
          </a:stretch>
        </p:blipFill>
        <p:spPr bwMode="auto">
          <a:xfrm>
            <a:off x="2135935" y="4465547"/>
            <a:ext cx="1144945" cy="195034"/>
          </a:xfrm>
          <a:prstGeom prst="rect">
            <a:avLst/>
          </a:prstGeom>
          <a:noFill/>
        </p:spPr>
      </p:pic>
      <p:pic>
        <p:nvPicPr>
          <p:cNvPr id="2064" name="Picture 16" descr="http://www.securingindustry.com/agile_assets/61/Logo-Merck.jpg_resized_175_100.jpeg"/>
          <p:cNvPicPr>
            <a:picLocks noChangeAspect="1" noChangeArrowheads="1"/>
          </p:cNvPicPr>
          <p:nvPr/>
        </p:nvPicPr>
        <p:blipFill>
          <a:blip r:embed="rId13" cstate="print"/>
          <a:srcRect/>
          <a:stretch>
            <a:fillRect/>
          </a:stretch>
        </p:blipFill>
        <p:spPr bwMode="auto">
          <a:xfrm>
            <a:off x="2283431" y="4114801"/>
            <a:ext cx="789277" cy="346182"/>
          </a:xfrm>
          <a:prstGeom prst="rect">
            <a:avLst/>
          </a:prstGeom>
          <a:noFill/>
        </p:spPr>
      </p:pic>
      <p:sp>
        <p:nvSpPr>
          <p:cNvPr id="33" name="Rounded Rectangle 32"/>
          <p:cNvSpPr/>
          <p:nvPr/>
        </p:nvSpPr>
        <p:spPr>
          <a:xfrm>
            <a:off x="2260449" y="4724855"/>
            <a:ext cx="939951" cy="609145"/>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June 2014</a:t>
            </a:r>
          </a:p>
          <a:p>
            <a:pPr algn="ctr"/>
            <a:r>
              <a:rPr lang="en-US" sz="1050" b="1" dirty="0" smtClean="0">
                <a:solidFill>
                  <a:schemeClr val="tx1"/>
                </a:solidFill>
                <a:latin typeface="Calibri" pitchFamily="34" charset="0"/>
              </a:rPr>
              <a:t>Undisclosed checkpoints  </a:t>
            </a:r>
          </a:p>
        </p:txBody>
      </p:sp>
      <p:pic>
        <p:nvPicPr>
          <p:cNvPr id="36" name="Picture 264" descr="http://i.forbesimg.com/media/lists/companies/pfizer_416x416.jpg"/>
          <p:cNvPicPr>
            <a:picLocks noChangeAspect="1" noChangeArrowheads="1"/>
          </p:cNvPicPr>
          <p:nvPr/>
        </p:nvPicPr>
        <p:blipFill>
          <a:blip r:embed="rId14" cstate="print"/>
          <a:srcRect t="19231" b="17308"/>
          <a:stretch>
            <a:fillRect/>
          </a:stretch>
        </p:blipFill>
        <p:spPr bwMode="auto">
          <a:xfrm>
            <a:off x="3593139" y="2118816"/>
            <a:ext cx="584487" cy="264668"/>
          </a:xfrm>
          <a:prstGeom prst="rect">
            <a:avLst/>
          </a:prstGeom>
          <a:noFill/>
        </p:spPr>
      </p:pic>
      <p:pic>
        <p:nvPicPr>
          <p:cNvPr id="2070" name="Picture 22" descr="http://www.france-biotech.org/wp-content/uploads/2010/06/cellectis-good-300x133.jpg"/>
          <p:cNvPicPr>
            <a:picLocks noChangeAspect="1" noChangeArrowheads="1"/>
          </p:cNvPicPr>
          <p:nvPr/>
        </p:nvPicPr>
        <p:blipFill>
          <a:blip r:embed="rId15" cstate="print"/>
          <a:srcRect/>
          <a:stretch>
            <a:fillRect/>
          </a:stretch>
        </p:blipFill>
        <p:spPr bwMode="auto">
          <a:xfrm>
            <a:off x="3593138" y="2378123"/>
            <a:ext cx="704341" cy="194480"/>
          </a:xfrm>
          <a:prstGeom prst="rect">
            <a:avLst/>
          </a:prstGeom>
          <a:noFill/>
        </p:spPr>
      </p:pic>
      <p:sp>
        <p:nvSpPr>
          <p:cNvPr id="40" name="Rounded Rectangle 39"/>
          <p:cNvSpPr/>
          <p:nvPr/>
        </p:nvSpPr>
        <p:spPr>
          <a:xfrm>
            <a:off x="3505200" y="1600201"/>
            <a:ext cx="914400" cy="518615"/>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June 2014</a:t>
            </a:r>
          </a:p>
          <a:p>
            <a:pPr algn="ctr"/>
            <a:r>
              <a:rPr lang="en-US" sz="1050" b="1" dirty="0" smtClean="0">
                <a:solidFill>
                  <a:schemeClr val="tx1"/>
                </a:solidFill>
                <a:latin typeface="Calibri" pitchFamily="34" charset="0"/>
              </a:rPr>
              <a:t>$265M</a:t>
            </a:r>
          </a:p>
          <a:p>
            <a:pPr algn="ctr"/>
            <a:r>
              <a:rPr lang="en-US" sz="1050" b="1" dirty="0" smtClean="0">
                <a:solidFill>
                  <a:schemeClr val="tx1"/>
                </a:solidFill>
                <a:latin typeface="Calibri" pitchFamily="34" charset="0"/>
              </a:rPr>
              <a:t>CAR-T</a:t>
            </a:r>
          </a:p>
        </p:txBody>
      </p:sp>
      <p:cxnSp>
        <p:nvCxnSpPr>
          <p:cNvPr id="41" name="Straight Arrow Connector 40"/>
          <p:cNvCxnSpPr/>
          <p:nvPr/>
        </p:nvCxnSpPr>
        <p:spPr>
          <a:xfrm rot="5400000">
            <a:off x="4184233" y="2604571"/>
            <a:ext cx="233377" cy="999225"/>
          </a:xfrm>
          <a:prstGeom prst="bentConnector3">
            <a:avLst>
              <a:gd name="adj1" fmla="val 5259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74" name="Picture 26" descr="http://upload.wikimedia.org/wikipedia/en/thumb/3/33/Genmab.svg/1280px-Genmab.svg.png"/>
          <p:cNvPicPr>
            <a:picLocks noChangeAspect="1" noChangeArrowheads="1"/>
          </p:cNvPicPr>
          <p:nvPr/>
        </p:nvPicPr>
        <p:blipFill>
          <a:blip r:embed="rId16" cstate="print"/>
          <a:srcRect/>
          <a:stretch>
            <a:fillRect/>
          </a:stretch>
        </p:blipFill>
        <p:spPr bwMode="auto">
          <a:xfrm>
            <a:off x="3593136" y="4841543"/>
            <a:ext cx="863382" cy="156698"/>
          </a:xfrm>
          <a:prstGeom prst="rect">
            <a:avLst/>
          </a:prstGeom>
          <a:noFill/>
        </p:spPr>
      </p:pic>
      <p:pic>
        <p:nvPicPr>
          <p:cNvPr id="2076" name="Picture 28" descr="http://cnafinance.com/wp-content/uploads/2015/04/AGEN-Agenus-Stock-News.jpeg"/>
          <p:cNvPicPr>
            <a:picLocks noChangeAspect="1" noChangeArrowheads="1"/>
          </p:cNvPicPr>
          <p:nvPr/>
        </p:nvPicPr>
        <p:blipFill>
          <a:blip r:embed="rId17" cstate="print"/>
          <a:srcRect/>
          <a:stretch>
            <a:fillRect/>
          </a:stretch>
        </p:blipFill>
        <p:spPr bwMode="auto">
          <a:xfrm>
            <a:off x="3697225" y="5066287"/>
            <a:ext cx="832686" cy="107495"/>
          </a:xfrm>
          <a:prstGeom prst="rect">
            <a:avLst/>
          </a:prstGeom>
          <a:noFill/>
        </p:spPr>
      </p:pic>
      <p:sp>
        <p:nvSpPr>
          <p:cNvPr id="48" name="Rounded Rectangle 47"/>
          <p:cNvSpPr/>
          <p:nvPr/>
        </p:nvSpPr>
        <p:spPr>
          <a:xfrm>
            <a:off x="3581400" y="5230505"/>
            <a:ext cx="1034634" cy="636895"/>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July 2014</a:t>
            </a:r>
          </a:p>
          <a:p>
            <a:pPr algn="ctr"/>
            <a:r>
              <a:rPr lang="en-US" sz="1050" b="1" dirty="0" smtClean="0">
                <a:solidFill>
                  <a:schemeClr val="tx1"/>
                </a:solidFill>
                <a:latin typeface="Calibri" pitchFamily="34" charset="0"/>
              </a:rPr>
              <a:t>Undisclosed</a:t>
            </a:r>
          </a:p>
          <a:p>
            <a:pPr algn="ctr"/>
            <a:r>
              <a:rPr lang="en-US" sz="1050" b="1" dirty="0" smtClean="0">
                <a:solidFill>
                  <a:schemeClr val="tx1"/>
                </a:solidFill>
                <a:latin typeface="Calibri" pitchFamily="34" charset="0"/>
              </a:rPr>
              <a:t>checkpoints </a:t>
            </a:r>
          </a:p>
        </p:txBody>
      </p:sp>
      <p:cxnSp>
        <p:nvCxnSpPr>
          <p:cNvPr id="49" name="Straight Arrow Connector 48"/>
          <p:cNvCxnSpPr/>
          <p:nvPr/>
        </p:nvCxnSpPr>
        <p:spPr>
          <a:xfrm flipV="1">
            <a:off x="4113567" y="3674662"/>
            <a:ext cx="0" cy="11668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240021" y="1905001"/>
            <a:ext cx="1112779" cy="580030"/>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May  2014</a:t>
            </a:r>
          </a:p>
          <a:p>
            <a:pPr algn="ctr"/>
            <a:r>
              <a:rPr lang="en-US" sz="1050" b="1" dirty="0" smtClean="0">
                <a:solidFill>
                  <a:schemeClr val="tx1"/>
                </a:solidFill>
                <a:latin typeface="Calibri" pitchFamily="34" charset="0"/>
              </a:rPr>
              <a:t>$365M</a:t>
            </a:r>
          </a:p>
          <a:p>
            <a:pPr algn="ctr"/>
            <a:r>
              <a:rPr lang="en-US" sz="1050" b="1" dirty="0" smtClean="0">
                <a:solidFill>
                  <a:schemeClr val="tx1"/>
                </a:solidFill>
                <a:latin typeface="Calibri" pitchFamily="34" charset="0"/>
              </a:rPr>
              <a:t>ADU741/GVAX</a:t>
            </a:r>
          </a:p>
        </p:txBody>
      </p:sp>
      <p:pic>
        <p:nvPicPr>
          <p:cNvPr id="2078" name="Picture 30" descr="http://www.returnonreputation.com/wp-content/uploads/2011/01/johnsonandjohnsonlogo2.jpg"/>
          <p:cNvPicPr>
            <a:picLocks noChangeAspect="1" noChangeArrowheads="1"/>
          </p:cNvPicPr>
          <p:nvPr/>
        </p:nvPicPr>
        <p:blipFill>
          <a:blip r:embed="rId18" cstate="print"/>
          <a:srcRect/>
          <a:stretch>
            <a:fillRect/>
          </a:stretch>
        </p:blipFill>
        <p:spPr bwMode="auto">
          <a:xfrm>
            <a:off x="2344107" y="2549857"/>
            <a:ext cx="999225" cy="129654"/>
          </a:xfrm>
          <a:prstGeom prst="rect">
            <a:avLst/>
          </a:prstGeom>
          <a:noFill/>
        </p:spPr>
      </p:pic>
      <p:pic>
        <p:nvPicPr>
          <p:cNvPr id="2080" name="Picture 32" descr="http://www.aduro.com/themes/default/images/logo_top.png"/>
          <p:cNvPicPr>
            <a:picLocks noChangeAspect="1" noChangeArrowheads="1"/>
          </p:cNvPicPr>
          <p:nvPr/>
        </p:nvPicPr>
        <p:blipFill>
          <a:blip r:embed="rId19" cstate="print"/>
          <a:srcRect/>
          <a:stretch>
            <a:fillRect/>
          </a:stretch>
        </p:blipFill>
        <p:spPr bwMode="auto">
          <a:xfrm>
            <a:off x="2448193" y="2679511"/>
            <a:ext cx="832687" cy="152400"/>
          </a:xfrm>
          <a:prstGeom prst="rect">
            <a:avLst/>
          </a:prstGeom>
          <a:noFill/>
        </p:spPr>
      </p:pic>
      <p:cxnSp>
        <p:nvCxnSpPr>
          <p:cNvPr id="55" name="Straight Arrow Connector 54"/>
          <p:cNvCxnSpPr/>
          <p:nvPr/>
        </p:nvCxnSpPr>
        <p:spPr>
          <a:xfrm>
            <a:off x="2656366" y="2896738"/>
            <a:ext cx="0" cy="3111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40"/>
          <p:cNvCxnSpPr/>
          <p:nvPr/>
        </p:nvCxnSpPr>
        <p:spPr>
          <a:xfrm rot="5400000" flipH="1" flipV="1">
            <a:off x="2651976" y="3720681"/>
            <a:ext cx="466753" cy="37471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82" name="Picture 34" descr="http://photos.prnewswire.com/prnvar/20031219/LLYLOGO"/>
          <p:cNvPicPr>
            <a:picLocks noChangeAspect="1" noChangeArrowheads="1"/>
          </p:cNvPicPr>
          <p:nvPr/>
        </p:nvPicPr>
        <p:blipFill>
          <a:blip r:embed="rId20" cstate="print"/>
          <a:srcRect/>
          <a:stretch>
            <a:fillRect/>
          </a:stretch>
        </p:blipFill>
        <p:spPr bwMode="auto">
          <a:xfrm>
            <a:off x="4684106" y="3953608"/>
            <a:ext cx="748357" cy="255185"/>
          </a:xfrm>
          <a:prstGeom prst="rect">
            <a:avLst/>
          </a:prstGeom>
          <a:noFill/>
        </p:spPr>
      </p:pic>
      <p:pic>
        <p:nvPicPr>
          <p:cNvPr id="2084" name="Picture 36" descr="http://biotech-365.com/wp-content/uploads/2014/11/Immunocore.jpg"/>
          <p:cNvPicPr>
            <a:picLocks noChangeAspect="1" noChangeArrowheads="1"/>
          </p:cNvPicPr>
          <p:nvPr/>
        </p:nvPicPr>
        <p:blipFill>
          <a:blip r:embed="rId21" cstate="print"/>
          <a:srcRect/>
          <a:stretch>
            <a:fillRect/>
          </a:stretch>
        </p:blipFill>
        <p:spPr bwMode="auto">
          <a:xfrm>
            <a:off x="4419600" y="4191000"/>
            <a:ext cx="1336962" cy="183475"/>
          </a:xfrm>
          <a:prstGeom prst="rect">
            <a:avLst/>
          </a:prstGeom>
          <a:noFill/>
        </p:spPr>
      </p:pic>
      <p:sp>
        <p:nvSpPr>
          <p:cNvPr id="81" name="Rounded Rectangle 80"/>
          <p:cNvSpPr/>
          <p:nvPr/>
        </p:nvSpPr>
        <p:spPr>
          <a:xfrm>
            <a:off x="4529911" y="4452582"/>
            <a:ext cx="1144945" cy="500418"/>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July 2014</a:t>
            </a:r>
          </a:p>
          <a:p>
            <a:pPr algn="ctr"/>
            <a:r>
              <a:rPr lang="en-US" sz="1050" dirty="0" smtClean="0">
                <a:solidFill>
                  <a:schemeClr val="tx1"/>
                </a:solidFill>
                <a:latin typeface="Calibri" pitchFamily="34" charset="0"/>
              </a:rPr>
              <a:t>$25M</a:t>
            </a:r>
          </a:p>
          <a:p>
            <a:pPr algn="ctr"/>
            <a:r>
              <a:rPr lang="en-US" sz="1050" dirty="0" smtClean="0">
                <a:solidFill>
                  <a:schemeClr val="tx1"/>
                </a:solidFill>
                <a:latin typeface="Calibri" pitchFamily="34" charset="0"/>
              </a:rPr>
              <a:t>T-cell therapy</a:t>
            </a:r>
          </a:p>
        </p:txBody>
      </p:sp>
      <p:cxnSp>
        <p:nvCxnSpPr>
          <p:cNvPr id="82" name="Straight Arrow Connector 40"/>
          <p:cNvCxnSpPr/>
          <p:nvPr/>
        </p:nvCxnSpPr>
        <p:spPr>
          <a:xfrm rot="16200000" flipV="1">
            <a:off x="4621395" y="3505021"/>
            <a:ext cx="233377" cy="624516"/>
          </a:xfrm>
          <a:prstGeom prst="bentConnector3">
            <a:avLst>
              <a:gd name="adj1" fmla="val 4506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593138" y="2598534"/>
            <a:ext cx="0" cy="6223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86" name="Picture 38" descr="http://cdn.geekwire.com/wp-content/uploads/junotherapeutics.jpg"/>
          <p:cNvPicPr>
            <a:picLocks noChangeAspect="1" noChangeArrowheads="1"/>
          </p:cNvPicPr>
          <p:nvPr/>
        </p:nvPicPr>
        <p:blipFill>
          <a:blip r:embed="rId22" cstate="print"/>
          <a:srcRect/>
          <a:stretch>
            <a:fillRect/>
          </a:stretch>
        </p:blipFill>
        <p:spPr bwMode="auto">
          <a:xfrm>
            <a:off x="5842241" y="2223381"/>
            <a:ext cx="505999" cy="231258"/>
          </a:xfrm>
          <a:prstGeom prst="rect">
            <a:avLst/>
          </a:prstGeom>
          <a:noFill/>
        </p:spPr>
      </p:pic>
      <p:pic>
        <p:nvPicPr>
          <p:cNvPr id="2088" name="Picture 40" descr="http://www.thechairmansblog.com/wp-content/uploads/2014/08/MabVax_Logo_Transparent-e1414165198745.png"/>
          <p:cNvPicPr>
            <a:picLocks noChangeAspect="1" noChangeArrowheads="1"/>
          </p:cNvPicPr>
          <p:nvPr/>
        </p:nvPicPr>
        <p:blipFill>
          <a:blip r:embed="rId23" cstate="print"/>
          <a:srcRect b="27928"/>
          <a:stretch>
            <a:fillRect/>
          </a:stretch>
        </p:blipFill>
        <p:spPr bwMode="auto">
          <a:xfrm>
            <a:off x="5842240" y="2497361"/>
            <a:ext cx="607200" cy="170888"/>
          </a:xfrm>
          <a:prstGeom prst="rect">
            <a:avLst/>
          </a:prstGeom>
          <a:noFill/>
        </p:spPr>
      </p:pic>
      <p:sp>
        <p:nvSpPr>
          <p:cNvPr id="92" name="Rounded Rectangle 91"/>
          <p:cNvSpPr/>
          <p:nvPr/>
        </p:nvSpPr>
        <p:spPr>
          <a:xfrm>
            <a:off x="5486400" y="1600200"/>
            <a:ext cx="1241640" cy="583442"/>
          </a:xfrm>
          <a:prstGeom prst="roundRect">
            <a:avLst/>
          </a:prstGeom>
          <a:noFill/>
          <a:ln w="22225" cmpd="sng">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Sept  2014</a:t>
            </a:r>
          </a:p>
          <a:p>
            <a:pPr algn="ctr"/>
            <a:r>
              <a:rPr lang="en-US" sz="1050" dirty="0" smtClean="0">
                <a:solidFill>
                  <a:schemeClr val="tx1"/>
                </a:solidFill>
                <a:latin typeface="Calibri" pitchFamily="34" charset="0"/>
              </a:rPr>
              <a:t>Undisclosed</a:t>
            </a:r>
          </a:p>
          <a:p>
            <a:pPr algn="ctr"/>
            <a:r>
              <a:rPr lang="en-US" sz="1050" b="1" dirty="0" smtClean="0">
                <a:solidFill>
                  <a:schemeClr val="tx1"/>
                </a:solidFill>
                <a:latin typeface="Calibri" pitchFamily="34" charset="0"/>
              </a:rPr>
              <a:t>CART+ antibodies</a:t>
            </a:r>
          </a:p>
        </p:txBody>
      </p:sp>
      <p:cxnSp>
        <p:nvCxnSpPr>
          <p:cNvPr id="93" name="Straight Arrow Connector 92"/>
          <p:cNvCxnSpPr/>
          <p:nvPr/>
        </p:nvCxnSpPr>
        <p:spPr>
          <a:xfrm>
            <a:off x="5943440" y="2739452"/>
            <a:ext cx="0" cy="427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5311240" y="5567210"/>
            <a:ext cx="1318160" cy="593436"/>
          </a:xfrm>
          <a:prstGeom prst="roundRect">
            <a:avLst/>
          </a:prstGeom>
          <a:noFill/>
          <a:ln w="22225" cmpd="sng">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Sept  2014</a:t>
            </a:r>
          </a:p>
          <a:p>
            <a:pPr algn="ctr"/>
            <a:r>
              <a:rPr lang="en-US" sz="1050" b="1" dirty="0" smtClean="0">
                <a:solidFill>
                  <a:schemeClr val="tx1"/>
                </a:solidFill>
                <a:latin typeface="Calibri" pitchFamily="34" charset="0"/>
              </a:rPr>
              <a:t>$46.M + $572M</a:t>
            </a:r>
          </a:p>
          <a:p>
            <a:pPr algn="ctr"/>
            <a:r>
              <a:rPr lang="en-US" sz="1050" b="1" dirty="0" smtClean="0">
                <a:solidFill>
                  <a:schemeClr val="tx1"/>
                </a:solidFill>
                <a:latin typeface="Calibri" pitchFamily="34" charset="0"/>
              </a:rPr>
              <a:t>CV9202 + Chemo</a:t>
            </a:r>
          </a:p>
        </p:txBody>
      </p:sp>
      <p:pic>
        <p:nvPicPr>
          <p:cNvPr id="2090" name="Picture 42" descr="http://css.drugwatch.com/wp-content/uploads/Boehringer-Logo.jpg"/>
          <p:cNvPicPr>
            <a:picLocks noChangeAspect="1" noChangeArrowheads="1"/>
          </p:cNvPicPr>
          <p:nvPr/>
        </p:nvPicPr>
        <p:blipFill>
          <a:blip r:embed="rId24" cstate="print"/>
          <a:srcRect/>
          <a:stretch>
            <a:fillRect/>
          </a:stretch>
        </p:blipFill>
        <p:spPr bwMode="auto">
          <a:xfrm>
            <a:off x="5253320" y="4953000"/>
            <a:ext cx="1122160" cy="273575"/>
          </a:xfrm>
          <a:prstGeom prst="rect">
            <a:avLst/>
          </a:prstGeom>
          <a:noFill/>
        </p:spPr>
      </p:pic>
      <p:pic>
        <p:nvPicPr>
          <p:cNvPr id="2092" name="Picture 44" descr="http://www.curevac.com/fileadmin/curevac.de/templates/gfx/logo.png"/>
          <p:cNvPicPr>
            <a:picLocks noChangeAspect="1" noChangeArrowheads="1"/>
          </p:cNvPicPr>
          <p:nvPr/>
        </p:nvPicPr>
        <p:blipFill>
          <a:blip r:embed="rId25" cstate="print"/>
          <a:srcRect/>
          <a:stretch>
            <a:fillRect/>
          </a:stretch>
        </p:blipFill>
        <p:spPr bwMode="auto">
          <a:xfrm>
            <a:off x="5258900" y="5238417"/>
            <a:ext cx="1102125" cy="271406"/>
          </a:xfrm>
          <a:prstGeom prst="rect">
            <a:avLst/>
          </a:prstGeom>
          <a:noFill/>
        </p:spPr>
      </p:pic>
      <p:cxnSp>
        <p:nvCxnSpPr>
          <p:cNvPr id="95" name="Straight Arrow Connector 94"/>
          <p:cNvCxnSpPr/>
          <p:nvPr/>
        </p:nvCxnSpPr>
        <p:spPr>
          <a:xfrm flipV="1">
            <a:off x="5943440" y="3665095"/>
            <a:ext cx="0" cy="1281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40"/>
          <p:cNvCxnSpPr/>
          <p:nvPr/>
        </p:nvCxnSpPr>
        <p:spPr>
          <a:xfrm rot="5400000">
            <a:off x="6681110" y="2406582"/>
            <a:ext cx="427220" cy="1092960"/>
          </a:xfrm>
          <a:prstGeom prst="bentConnector3">
            <a:avLst>
              <a:gd name="adj1" fmla="val 5259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8" name="Picture 264" descr="http://i.forbesimg.com/media/lists/companies/pfizer_416x416.jpg"/>
          <p:cNvPicPr>
            <a:picLocks noChangeAspect="1" noChangeArrowheads="1"/>
          </p:cNvPicPr>
          <p:nvPr/>
        </p:nvPicPr>
        <p:blipFill>
          <a:blip r:embed="rId14" cstate="print"/>
          <a:srcRect t="19231" b="17308"/>
          <a:stretch>
            <a:fillRect/>
          </a:stretch>
        </p:blipFill>
        <p:spPr bwMode="auto">
          <a:xfrm>
            <a:off x="6452594" y="3924530"/>
            <a:ext cx="626743" cy="283802"/>
          </a:xfrm>
          <a:prstGeom prst="rect">
            <a:avLst/>
          </a:prstGeom>
          <a:noFill/>
        </p:spPr>
      </p:pic>
      <p:pic>
        <p:nvPicPr>
          <p:cNvPr id="99" name="Picture 16" descr="http://www.securingindustry.com/agile_assets/61/Logo-Merck.jpg_resized_175_100.jpeg"/>
          <p:cNvPicPr>
            <a:picLocks noChangeAspect="1" noChangeArrowheads="1"/>
          </p:cNvPicPr>
          <p:nvPr/>
        </p:nvPicPr>
        <p:blipFill>
          <a:blip r:embed="rId26" cstate="print"/>
          <a:srcRect/>
          <a:stretch>
            <a:fillRect/>
          </a:stretch>
        </p:blipFill>
        <p:spPr bwMode="auto">
          <a:xfrm>
            <a:off x="6388191" y="4171765"/>
            <a:ext cx="738785" cy="324035"/>
          </a:xfrm>
          <a:prstGeom prst="rect">
            <a:avLst/>
          </a:prstGeom>
          <a:noFill/>
        </p:spPr>
      </p:pic>
      <p:sp>
        <p:nvSpPr>
          <p:cNvPr id="101" name="Rounded Rectangle 100"/>
          <p:cNvSpPr/>
          <p:nvPr/>
        </p:nvSpPr>
        <p:spPr>
          <a:xfrm>
            <a:off x="6248400" y="4480878"/>
            <a:ext cx="1041960" cy="548322"/>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Nov  2014</a:t>
            </a:r>
          </a:p>
          <a:p>
            <a:pPr algn="ctr"/>
            <a:r>
              <a:rPr lang="en-US" sz="1050" b="1" dirty="0" smtClean="0">
                <a:solidFill>
                  <a:schemeClr val="tx1"/>
                </a:solidFill>
                <a:latin typeface="Calibri" pitchFamily="34" charset="0"/>
              </a:rPr>
              <a:t>$850M+ $2B</a:t>
            </a:r>
          </a:p>
          <a:p>
            <a:pPr algn="ctr"/>
            <a:r>
              <a:rPr lang="en-US" sz="1050" b="1" dirty="0" smtClean="0">
                <a:solidFill>
                  <a:schemeClr val="tx1"/>
                </a:solidFill>
                <a:latin typeface="Calibri" pitchFamily="34" charset="0"/>
              </a:rPr>
              <a:t>MSB0010718C</a:t>
            </a:r>
          </a:p>
        </p:txBody>
      </p:sp>
      <p:pic>
        <p:nvPicPr>
          <p:cNvPr id="2096" name="Picture 48" descr="http://photos.prnewswire.com/prnvar/20150105/167182LOGO"/>
          <p:cNvPicPr>
            <a:picLocks noChangeAspect="1" noChangeArrowheads="1"/>
          </p:cNvPicPr>
          <p:nvPr/>
        </p:nvPicPr>
        <p:blipFill>
          <a:blip r:embed="rId27" cstate="print"/>
          <a:srcRect/>
          <a:stretch>
            <a:fillRect/>
          </a:stretch>
        </p:blipFill>
        <p:spPr bwMode="auto">
          <a:xfrm>
            <a:off x="7239000" y="5029200"/>
            <a:ext cx="1485449" cy="203803"/>
          </a:xfrm>
          <a:prstGeom prst="rect">
            <a:avLst/>
          </a:prstGeom>
          <a:noFill/>
        </p:spPr>
      </p:pic>
      <p:sp>
        <p:nvSpPr>
          <p:cNvPr id="104" name="Rounded Rectangle 103"/>
          <p:cNvSpPr/>
          <p:nvPr/>
        </p:nvSpPr>
        <p:spPr>
          <a:xfrm>
            <a:off x="7315200" y="5312764"/>
            <a:ext cx="1066800" cy="554636"/>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Dec 2014</a:t>
            </a:r>
          </a:p>
          <a:p>
            <a:pPr algn="ctr"/>
            <a:r>
              <a:rPr lang="en-US" sz="1050" b="1" dirty="0" smtClean="0">
                <a:solidFill>
                  <a:schemeClr val="tx1"/>
                </a:solidFill>
                <a:latin typeface="Calibri" pitchFamily="34" charset="0"/>
              </a:rPr>
              <a:t>$11M</a:t>
            </a:r>
          </a:p>
          <a:p>
            <a:pPr algn="ctr"/>
            <a:r>
              <a:rPr lang="en-US" sz="1050" b="1" dirty="0" smtClean="0">
                <a:solidFill>
                  <a:schemeClr val="tx1"/>
                </a:solidFill>
                <a:latin typeface="Calibri" pitchFamily="34" charset="0"/>
              </a:rPr>
              <a:t>CAR-TNK</a:t>
            </a:r>
          </a:p>
        </p:txBody>
      </p:sp>
      <p:cxnSp>
        <p:nvCxnSpPr>
          <p:cNvPr id="105" name="Straight Arrow Connector 40"/>
          <p:cNvCxnSpPr/>
          <p:nvPr/>
        </p:nvCxnSpPr>
        <p:spPr>
          <a:xfrm rot="16200000" flipV="1">
            <a:off x="7030148" y="3677348"/>
            <a:ext cx="768745" cy="715760"/>
          </a:xfrm>
          <a:prstGeom prst="bentConnector3">
            <a:avLst>
              <a:gd name="adj1" fmla="val 7516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8" name="AutoShape 50" descr="data:image/png;base64,iVBORw0KGgoAAAANSUhEUgAAAIkAAABQCAMAAAAay6YcAAAA9lBMVEX////3nQD++fL4qyz+8+T4qSjPZwCfoKT3ngCdnqL84LrkqXrPZgD72q73pR7Rbhj3oRnotpHpwKrclFru7u/ScyX19fXQaw7Rbxu1trn3pi7jr5Dz2snk5OXBwsT95snn5+jX19nkq4H4zI/WfzzNXwD4sVXOztD5vW/83r6qq6/U1Na6u73+9uv+/Pf57eT87Nfuz77YgjL506H3qjvinmL4rkj6yHz//urwzq/14tXhoW3loFj5tlD3t2D4skHZiUzhp4LgkkfZi1fWgEHjp3bbjU36woD70Zn5v3f3wobksJL5wWnyyaDtvI34t2fux6TnpV4RMXdsAAAGzklEQVRoge2aCXOiSBSAuwlCY1DaEQGNisQDPDgSTbLRHXPHOOPOzv7/P7OvwYwancQDk9TWvqoUDTbdH+/qKwj9L//Lf060kvrRCFOxJfujESIpiVLpoxlCUUWx/dEMoWgdqfzRDJG0xZb20QyhVFqfxEk08bPETV7qvGIb7f3s1pZarya1d0MptUTr9Rra+2RfNf+2k7wPSlnKv11JfQcUcJLKGtXUdSrtJJDl33CSqcQ5Uq+KAK21biaJcdKg5Vf0aYv5dUNULcUVzJooLqFYorj2l2ql2AYE6PZFW+ratglrx2ef9kuU/GZTgVJs9oEJ4kLEbuAkoahWfAN2R8rPNAxZfsOWS1ZsStHys4S6fgD/kjiVos5cA6YCm76tWfEpBcJFjFDsN6YCK6USo1JgNRGmlZLY2qJRtR3nAsCSwFHXmQqsEK1txzkoW6JkrTUVWPWuvd54uabYorjtoqJix+iziE2O1pwKLIlqt5l5OJ53d0Pgh43GxIQMB04SQNnhN2xAK5dVlBpc39/f32W8HUhSmBB8HnU/hDJNbtpC2fLPZF1gItd2QElhCmKyoo9pmqZDEtc0zalyvKDZbJocQmYoQdSXa7KnASva/kBQjOzR95usXuMRXwylD+3BxYcK/WIxvPHDF4snJyd9b64wR9KjuMqKT5heTUmqgNSIuqwWCMb0mxf00gmQ8xEjTA7TGGPS60JZ/UtXlB+sG//kwUM/lByIcct5h0rOOOaQd6zXEMoY+heoUjwzZFmufUFBFgpCrThPQqqUXjG2HhlOIpLgnFCKWZfehFDoExcCs0ABCVM8gd8ZHWa2TEGVU104nrYGqjsUFLlerwsclwVCow8kQg5IdBlI+jVdl+ty/QYNBF0/rddPFkkuMIb+k5R0qxFJitICxReRykjV47pDziyQoYsuCCUeNyR0GCB3TGnPRH7dEIDAYwJvHOpy9KFAYij6P94zifAFeY+6AmpwB9/5e/0UDNjtL5KYmHxFaEQK5hNhJNwY97oJcg4/X1HiRB8LJA3wAiDhzAQjYKqj4OCXsnIKlskw+RmSnDyT3NYUIZgjAegpZrGm1y65Fx6Lq+4BTWtgkaFXDUn4Hmm4w7AItjGjimCdXsp0MDlASUL+Dp85hKSmJMWcDMFTc4FEH3w/OuozklpG0M/QjKQpK8Y0DsB0ucECCyNBI0yTTUIuUESSIvgJdQkZIR5H7hKR0EKB0HTA9BgqCo0JfibpP57mFAVi51A3BFkGB2B+4iuKkrz5RZIRWNWoubqgC0bWf0HSpPR8iCGWQxLviuKASxXoeYAWSNIAQ5JoRuIwEl826mGD/ZwekujZw8NBqBMd+tYHx6tIwJFriiL/yS2SMINT5ishiQ+Bc3CQoMwJ0tMIZyTka7ILbsKDb9MG4+MbFKyjnSr6wzzJzGN1Fiy1a/2ZpAjQsxzO/9AV3V8kATVD1HanJFUcBi5EzQi+miYgf7kpL/JYUNcYmT2aYOH7VCDngWZlwPoZn7nKMgk6hlBWnkk46PoMtNAs8pcQZ3/IyyRJphNuSgLxYrq8C9+fdgPg6TmTc5ZPGEkXUrLH+AqTiwnQj1AlH9wKinJ/d3dvzKzzkPEikqShGL9I0LGsKNcPd7mb4uld5hIqPL6wDvJ6GE+AEtSRTGL8NRxWYUDqolSUxHqBmcYsikFd4BqNKLOlL9jOQicYGOGwI+hZDx3K4LDgsj6XlWVoZQAxxUiEOpBwD1ATKmT6NagjLORYczxuMiBnzKK16YyDwHGa4U9PjgM2ML85jjMyEf/NeXKR13Uc8Fn3aeQ0nBHLgh22tXB5M7h+HNz8BEMWj0LJeF5mcAO/+3ADaaY4GLBePag5gMQG1+xt9mgusbHcGF7c6MJ50V90w00v4dXj5h96HB8WtLwYrt04n19MVKzN+Zvpe8hz3ei5G7yY0Hi7zCnCxdpmy8bfCn9Alr5lE7ElMaZNdT5xsAsJGGfbaWfMJKWtZ+Jxk5RFceMV7F5IKpIoVT4FCXhJKyaQ3UjAS+I7e9mJBPJrTMlkRxK2ho1vz2IHkkpLjCur7UjC3DXGHYvtSWBRH+tR4dYkzEliPSrclsQCkNeOCt+NBCYDYj7es6btSJhG1j9p2CPJDpthsZKoZeYjsR8Dbk5SgTwileM/MN6YxAZf3ctJ/2YkmiVKEDSVPYBsRKJZHcirrfZ+jvKXSX7niqrNHKQV6+b46ySVcruyVE2z8i1JksS9cQBJOrFknYrd6tiWqk3FAmUwilZnr/8bwznOikWgVrLLLRBIYFIIkS/HvD2/CuV32+2qWipZllViUvks/2K3T/kX/hu6GXlTQL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00" name="AutoShape 52" descr="data:image/png;base64,iVBORw0KGgoAAAANSUhEUgAAAIkAAABQCAMAAAAay6YcAAAA9lBMVEX////3nQD++fL4qyz+8+T4qSjPZwCfoKT3ngCdnqL84LrkqXrPZgD72q73pR7Rbhj3oRnotpHpwKrclFru7u/ScyX19fXQaw7Rbxu1trn3pi7jr5Dz2snk5OXBwsT95snn5+jX19nkq4H4zI/WfzzNXwD4sVXOztD5vW/83r6qq6/U1Na6u73+9uv+/Pf57eT87Nfuz77YgjL506H3qjvinmL4rkj6yHz//urwzq/14tXhoW3loFj5tlD3t2D4skHZiUzhp4LgkkfZi1fWgEHjp3bbjU36woD70Zn5v3f3wobksJL5wWnyyaDtvI34t2fux6TnpV4RMXdsAAAGzklEQVRoge2aCXOiSBSAuwlCY1DaEQGNisQDPDgSTbLRHXPHOOPOzv7/P7OvwYwancQDk9TWvqoUDTbdH+/qKwj9L//Lf060kvrRCFOxJfujESIpiVLpoxlCUUWx/dEMoWgdqfzRDJG0xZb20QyhVFqfxEk08bPETV7qvGIb7f3s1pZarya1d0MptUTr9Rra+2RfNf+2k7wPSlnKv11JfQcUcJLKGtXUdSrtJJDl33CSqcQ5Uq+KAK21biaJcdKg5Vf0aYv5dUNULcUVzJooLqFYorj2l2ql2AYE6PZFW+ratglrx2ef9kuU/GZTgVJs9oEJ4kLEbuAkoahWfAN2R8rPNAxZfsOWS1ZsStHys4S6fgD/kjiVos5cA6YCm76tWfEpBcJFjFDsN6YCK6USo1JgNRGmlZLY2qJRtR3nAsCSwFHXmQqsEK1txzkoW6JkrTUVWPWuvd54uabYorjtoqJix+iziE2O1pwKLIlqt5l5OJ53d0Pgh43GxIQMB04SQNnhN2xAK5dVlBpc39/f32W8HUhSmBB8HnU/hDJNbtpC2fLPZF1gItd2QElhCmKyoo9pmqZDEtc0zalyvKDZbJocQmYoQdSXa7KnASva/kBQjOzR95usXuMRXwylD+3BxYcK/WIxvPHDF4snJyd9b64wR9KjuMqKT5heTUmqgNSIuqwWCMb0mxf00gmQ8xEjTA7TGGPS60JZ/UtXlB+sG//kwUM/lByIcct5h0rOOOaQd6zXEMoY+heoUjwzZFmufUFBFgpCrThPQqqUXjG2HhlOIpLgnFCKWZfehFDoExcCs0ABCVM8gd8ZHWa2TEGVU104nrYGqjsUFLlerwsclwVCow8kQg5IdBlI+jVdl+ty/QYNBF0/rddPFkkuMIb+k5R0qxFJitICxReRykjV47pDziyQoYsuCCUeNyR0GCB3TGnPRH7dEIDAYwJvHOpy9KFAYij6P94zifAFeY+6AmpwB9/5e/0UDNjtL5KYmHxFaEQK5hNhJNwY97oJcg4/X1HiRB8LJA3wAiDhzAQjYKqj4OCXsnIKlskw+RmSnDyT3NYUIZgjAegpZrGm1y65Fx6Lq+4BTWtgkaFXDUn4Hmm4w7AItjGjimCdXsp0MDlASUL+Dp85hKSmJMWcDMFTc4FEH3w/OuozklpG0M/QjKQpK8Y0DsB0ucECCyNBI0yTTUIuUESSIvgJdQkZIR5H7hKR0EKB0HTA9BgqCo0JfibpP57mFAVi51A3BFkGB2B+4iuKkrz5RZIRWNWoubqgC0bWf0HSpPR8iCGWQxLviuKASxXoeYAWSNIAQ5JoRuIwEl826mGD/ZwekujZw8NBqBMd+tYHx6tIwJFriiL/yS2SMINT5ishiQ+Bc3CQoMwJ0tMIZyTka7ILbsKDb9MG4+MbFKyjnSr6wzzJzGN1Fiy1a/2ZpAjQsxzO/9AV3V8kATVD1HanJFUcBi5EzQi+miYgf7kpL/JYUNcYmT2aYOH7VCDngWZlwPoZn7nKMgk6hlBWnkk46PoMtNAs8pcQZ3/IyyRJphNuSgLxYrq8C9+fdgPg6TmTc5ZPGEkXUrLH+AqTiwnQj1AlH9wKinJ/d3dvzKzzkPEikqShGL9I0LGsKNcPd7mb4uld5hIqPL6wDvJ6GE+AEtSRTGL8NRxWYUDqolSUxHqBmcYsikFd4BqNKLOlL9jOQicYGOGwI+hZDx3K4LDgsj6XlWVoZQAxxUiEOpBwD1ATKmT6NagjLORYczxuMiBnzKK16YyDwHGa4U9PjgM2ML85jjMyEf/NeXKR13Uc8Fn3aeQ0nBHLgh22tXB5M7h+HNz8BEMWj0LJeF5mcAO/+3ADaaY4GLBePag5gMQG1+xt9mgusbHcGF7c6MJ50V90w00v4dXj5h96HB8WtLwYrt04n19MVKzN+Zvpe8hz3ei5G7yY0Hi7zCnCxdpmy8bfCn9Alr5lE7ElMaZNdT5xsAsJGGfbaWfMJKWtZ+Jxk5RFceMV7F5IKpIoVT4FCXhJKyaQ3UjAS+I7e9mJBPJrTMlkRxK2ho1vz2IHkkpLjCur7UjC3DXGHYvtSWBRH+tR4dYkzEliPSrclsQCkNeOCt+NBCYDYj7es6btSJhG1j9p2CPJDpthsZKoZeYjsR8Dbk5SgTwileM/MN6YxAZf3ctJ/2YkmiVKEDSVPYBsRKJZHcirrfZ+jvKXSX7niqrNHKQV6+b46ySVcruyVE2z8i1JksS9cQBJOrFknYrd6tiWqk3FAmUwilZnr/8bwznOikWgVrLLLRBIYFIIkS/HvD2/CuV32+2qWipZllViUvks/2K3T/kX/hu6GXlTQL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3" name="Rectangle 132"/>
          <p:cNvSpPr/>
          <p:nvPr/>
        </p:nvSpPr>
        <p:spPr>
          <a:xfrm>
            <a:off x="152400" y="5410200"/>
            <a:ext cx="1676400" cy="152400"/>
          </a:xfrm>
          <a:prstGeom prst="rect">
            <a:avLst/>
          </a:prstGeom>
          <a:solidFill>
            <a:schemeClr val="accent4">
              <a:lumMod val="75000"/>
            </a:schemeClr>
          </a:solid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rPr>
              <a:t>High Value or Big Pharma</a:t>
            </a:r>
          </a:p>
        </p:txBody>
      </p:sp>
      <p:sp>
        <p:nvSpPr>
          <p:cNvPr id="135" name="Rectangle 134"/>
          <p:cNvSpPr/>
          <p:nvPr/>
        </p:nvSpPr>
        <p:spPr>
          <a:xfrm>
            <a:off x="152400" y="5638800"/>
            <a:ext cx="1676400" cy="152400"/>
          </a:xfrm>
          <a:prstGeom prst="rect">
            <a:avLst/>
          </a:prstGeom>
          <a:solidFill>
            <a:schemeClr val="accent3">
              <a:lumMod val="75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rPr>
              <a:t>IO Combinations</a:t>
            </a:r>
          </a:p>
        </p:txBody>
      </p:sp>
      <p:sp>
        <p:nvSpPr>
          <p:cNvPr id="136" name="Rectangle 135"/>
          <p:cNvSpPr/>
          <p:nvPr/>
        </p:nvSpPr>
        <p:spPr>
          <a:xfrm>
            <a:off x="152400" y="5867400"/>
            <a:ext cx="1676400" cy="152400"/>
          </a:xfrm>
          <a:prstGeom prst="rect">
            <a:avLst/>
          </a:prstGeom>
          <a:solidFill>
            <a:schemeClr val="accent6">
              <a:lumMod val="75000"/>
            </a:schemeClr>
          </a:solidFill>
          <a:ln w="22225" cmpd="sng">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rPr>
              <a:t>IO + Traditional Therapeutics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Valuations Driven By Need For Access to Complementary I/O assets</a:t>
            </a:r>
            <a:endParaRPr lang="en-US" dirty="0"/>
          </a:p>
        </p:txBody>
      </p:sp>
      <p:sp>
        <p:nvSpPr>
          <p:cNvPr id="5" name="Text Placeholder 4"/>
          <p:cNvSpPr>
            <a:spLocks noGrp="1"/>
          </p:cNvSpPr>
          <p:nvPr>
            <p:ph type="body" sz="quarter" idx="10"/>
          </p:nvPr>
        </p:nvSpPr>
        <p:spPr/>
        <p:txBody>
          <a:bodyPr/>
          <a:lstStyle/>
          <a:p>
            <a:r>
              <a:rPr lang="en-US" dirty="0" smtClean="0"/>
              <a:t>EvaluatePharma, Company Website</a:t>
            </a:r>
          </a:p>
        </p:txBody>
      </p:sp>
      <p:sp>
        <p:nvSpPr>
          <p:cNvPr id="60" name="Rectangle 59"/>
          <p:cNvSpPr/>
          <p:nvPr/>
        </p:nvSpPr>
        <p:spPr>
          <a:xfrm>
            <a:off x="2514600" y="1066800"/>
            <a:ext cx="4817666" cy="400110"/>
          </a:xfrm>
          <a:prstGeom prst="rect">
            <a:avLst/>
          </a:prstGeom>
        </p:spPr>
        <p:txBody>
          <a:bodyPr wrap="none">
            <a:spAutoFit/>
          </a:bodyPr>
          <a:lstStyle/>
          <a:p>
            <a:r>
              <a:rPr lang="en-US" sz="2000" b="1" dirty="0" smtClean="0"/>
              <a:t>Immuno-oncology Deal Timeline 2014-2015</a:t>
            </a:r>
            <a:endParaRPr lang="en-US" sz="2000" b="1" dirty="0"/>
          </a:p>
        </p:txBody>
      </p:sp>
      <p:sp>
        <p:nvSpPr>
          <p:cNvPr id="1030" name="AutoShape 6" descr="data:image/png;base64,iVBORw0KGgoAAAANSUhEUgAAATEAAAClCAMAAAADOzq7AAAAkFBMVEX///8AeMEAdsAAdcAAcL4Ab74ui8nS5fJbndFCj8sAcr8Abb0AesK71+zp9Pqz0un1+/7g7vd+sNmPut7W5vPK4fHw9/uiweBVmc/E2+2oyuXn8fjJ2u3e7PZkotMsh8cdf8SDstqav+Bvp9Wszueevt+zy+V4qdZiodNXmc+IsNkoicgAYrlLj8qMt9wYhMf9Bft2AAAOlUlEQVR4nO1dbVuruhItAaxNW6X2xVptrdW79V73tv//390qzJpAAwSaAPXp+nCec3owwCJMVtZMQq93wQUXXHDBBRdc0Em8Xncby3XbDGWwCf1uQ+6jtjlK4S7wug45aJskFavuE3ag7LVtmhgPoWibDhMEX20TRVjLsyDM88LbtqmKcbMlwkRnkVyfnLdN1g+e/YQwf9BVjIgy/7Fttg64ltTnp21fSi76w4Qy/7l9jXEXJoR1aSg6wi0N5u1rjHsQ9q/tSynElK4zeG/3QsZ0If6+3QspxSv1snaDx8ynkOp1IaQWYol426LGuMEYJGftXYUhor3fusaIoCu6Ig0L8ejR8x219UKgnwe7lq6gGuY0N/Fb8jEQS4O7Vs5fHbdDGtiXbZwe43U7p6+FKWRZC+IRz8u/av7ktfFKgWTYuMboS+iKRdPnPgVXiL0ND1aPEGJ+93WFCozvYthv5bzecNzkeS1gQlferMYYQD/fN3hWO2CN0aCPcX66QsVb84M864rrpk5pFXz9DfkYq7PUFSo2zZqg/RDTs5smzucCiMNNDFxrGms8f+L+bI4QbeFjONcYfK7wwfW5HGINPTlyLcBZV6wcn8kt5mFDGoNj5ovT87jHqhkf4wXj8sblaRrBF3IlDn2MFQhrPYdlAR94X5wZog8BPMyz8ivyMKBhP3CkMZSClPPVFSoWVDAiQicag9sfdqPe43Ss6aURWxdi/LwSR2ZgH2Nrv/GPMyhIqQ6HGuPuF+kKFS8wriz7GPd4FlpdEaVh99xHJ5sm+LJhmOPdGVrVGGN6Evrc6DhTODzaLr/Gzni78WWM4ZuN5q5caIyZLC5IGQfZKkpfBnLjyBZAtYeddBBrAHvFI1yQEuhJQE2UCuEHSydC1zJjrDOtGX7RZ5mu0DL2/Q5LF2LaNmNcXO9/2gklXJCSpyvyGDuIaQfazTpjtjWGQeIolzEn8w/7jNnVGDsUd+Tzz4wJ/IN+sF/t6YAxm4VdXJBS4FUyY9tvjPwAyQAHtWUuGGMf49RcCRek+AXjHjEmRotvAbuY3P7DSiUhTruCYzhhbDGyU0jyyOtTiuIRM4Z++AZrKLQ9XjphTM2VnKAxUGxb0lc1jPXe8Drbnoi6Yaz3YBJ/yrA0nHPpGOstKU33XPv8ejhirLeDxqhdHGFckKJljBa2WF895Yox1hhhTY3BuuK/JUdqGZvAULO8pt0ZY73/npaMRdFQeUGKljHMcAPLyXN3jLGPUWe4mlcoSNEyFj0X3tjCwEaLFgvNQUeMHfRMWUOlR2SaFkHlF2PtVfhbLWM9MJbt4ovVx1b6vhSDab5mWe+Wo8NB/uj6PhMHU4xNdgMhv5va5eW3ZruBdzjCf74z6Ov1cyVK8YtB/yxhLG38TTbyMCUQ39rWl8Mr/Zv1sBxKXyQHhR8pYpmx8QyHHY661nE2HqAhGW7Lw9MYOdmKQ3y1ghR9HKMbSxcB7SQ1Hf9JqDPRNqGvHuSnBmt+dZZSPUzKI/ajj1RDIrwqHbfv6xVgVixI0TK2plOnxsoNrT/mGx1lX/voWWaO8YIBtwzGvExTIisbF/tsQ74onQMhB1SlyBdFHPLD6HgtY6vkaoVQIsKrZisRf5QJ71dHhKUyMszYEdJvBFuhCqvl6nBZvZCcC10NC1K0jFEYE4o4QctpytKn2WgIU1cSFTAmho9lDRmse3uuqjHmCH5bQ59ex9itZsX9wlfuVfC/p0bTh6FyiHIQwmEBY6lJbLohpr400Dyyj2GkMTDAesK0IEXDGNZDeyFXadzhoUu534/Yh1QdoWecPvD3e4+vZpsckGLMl0GobOmivnRKQ6P93se5h6U08GLuIo+LAKnumRekMGP0y0oc3ejhVvHj8G59EJW3I6QKuZM9UKQTcvXYi25WuFN6RxTGxHBw/zRbDdg1ZymDhvzteNGLJqgWNDBTxlXiEr/E5nMreLCj3X8OuFt6/NiV3AhPVJOmF3t6lix+rkkI0qgG48pPbHNlrBRJ4wgByqKGj6QhmDc07TPpODvzdSW1dkhh1zpOVivhSj3jJ906ItsMHNKbEhHXEgPVH5gg8Z0yYxyZeRJMnYJipkDTWFwZGIyB2FCtTF/hQENdESM/l6QOHhF19SHHR+oIkpTUg2YQoZ6YpPnBmK88jQGxuM00pLyDs4Qx30Sbcq6k8F2rmbjLZcx/VkZ7kKGkl8hEQ7ebau6K+oaM9w8DY1LpK/R3nsz8oFZTJGOB8AxMVmVBZMF8VAmWlYzbXMZS/u+OyFD8OnrsYJGcW5WNP/SH8WPUuj1PdOnDTEOqQnul30ySH5zjyNcYM0zcK+6Qkt/HBkqQ3RAZylZzEwp51DVG6Tcw1XwiQrSMzWGwR+mGJB/D/c5oUJuV1mNwAiqnICUX+XFMKg7Av2zM+j4nzQ0TkRTRg1VUXG9Ozcf9p4SxOEhG1HlHfAw6qzTLoWIEzvFUT9ghBYyJ4BuqO6Eofp1fFmUMjknmxn/Q//vTbBD+/XnWRoytiTFPvc7k1TVdV7kr9jGWdXRFciUY4G7HB6y+tswZCi+iffJLyi/L3H0f4Uj1jX5aPSA+xogxakjs+wxEUtNVIu/QGBofA/+zxqKTY83P+8NCAvCNahmLf+zjxvPPZsTYHFOHQAJ+9ppKwfnHo9CHZJ2RWMlAM6984clNEjb1DuOW+n18RdYYe9DYSoCpJ6MkK8SRjzGjkFsnha3zLq5IUgZ/4h/AWCq3RIclOvwpHeS1MGLsKXcwqsQYJJFmfIXHE1RfB6hj7CE78YW+aZ8x8xItTMl1q71QKFE9val1FEd0eckDxdYc7TPmmTLWJ7moD+6wFiqXUGkZe4EiigNZhxgz7WPYaydv0vgKk6BierOw7sIL4glES4wJqcEop+k0UNqU73Qv0S3qzZJSjD1Cy8SzuHYYE9upDka3RSnIgmwvZH/F9KaWMdxYMi5jG8NA9XZdMUbqQnxWuhMVZJkUVi1imlfP7UnXXcDWikeSRYbBGBk9Ns9aEBpUUrD1GfvCpRRWH8yKB4ccFFcRJPNervVpUvPXZgxr4sukw0ORAMmDnrF/xFgcNbjPqYxlaFzrGIvmhJ//rDYTNwvyR5gPjeUpuA3MV5bpGYM5+L/4vwfpPveDyMsEOxifSrCd/w1j/P1x24wYu0FGXr3OZYJSxYl3zaT6grJUFZZ76BmjrBB5rmBQGamQkEtOxv7Y7Lj5Ov5YqrNOg/i7NqXvT0Rd32w+heS7sSzTM0b5XJrbkwerzlxnuLHErNV5sGQEJsLTiLFexqpMXUFZdQBrBkP3nnSIsduvZ+yLmkme0y594z94owBN4WapsbZpmE+oNmOMFoFoMiMp71+Ha7zShlUBrHUNt2TTMwaGkuEKc3PlgtHvqDj5C6qRG8oMumaM4XnxoA8NXdITMPcx3zIcYvOUaijOzCb9B/lKCUMTYQyxDbRybSSTEcc2M8Y48YnkzFe6r+YBXvWwgnuPfSDMqs70jMHUo3QO1kRARGNZOxfbov4WHYHeL/rFjDGMwjD1J1Lzd8dAPqTadj5Y8jY0qTrLYSw748G1iFE8MsLbVoakd4w7cQVmhLoG6ppmjPGGzImiWmM9uCh6KfERl6pLLdE1TVbo6xmbgbFEW0X8YSX/+v7PC+dPlOwVRk/PF6+r1fuID0p6piFjEMOe3L/8WW1QDFJYQIbaserLeen5m8gyPWOTMHsTUMffdV9Kji41wqBvfBdQSy4SQgLCkDGlRFGo1TOFpT2oMa+zDym8jnLrR8/YAhMucI51n2mkHspCW9R5uGu6DFPGFjknK4ozuGmTUrvjvy710wh6xnrEGBti+oLMTGZL/909nhCbMsb7pako3EXnA4TVWku1MH6lcxiDpcihcBYcPXgxzMaVt6MK9gMRrGiNGeutjhsq3J3P0ODJB7Z+LftiQg5jZFbIP/zbZJ/5EKEvj6fFYy/zZvrqanNzxo4aEmHRnRgbPPnA+xEWf/lxPEz88/S4vQyT/XVSou4rkFwkK4fa7+PebEK+VeEPr9RAp923Z06XkK4LvrkeSg754bbIj8FLfMo+pCuzjFz//S7GS4qxcfLrXVoKLnbPfvid2w/l6DVvHrJ+GeGgTfodWVCz7wqPa7qE94wnvz7ok+8nF4RiUHgT2IzmtP3CaPWIkFYXST7O33bT1VNx4dv66W06XY1P335o/bSa7t7mxaMfvsJ56j6kEDXyd+w2mYtnY2VQBoMU1G8AEo+nr2pn68f2ngJdArmfVr4JtxC1Z1pngylGOCvbmWAnGnmOXxUxAQoebO2lOK7nGJ0NsImAvQ/NoIDxF22ey3h0EXZg/bj/yETjWFTNapjh2t7g2zWwfLK7T+aVNYHXMWygKyxvloM6E3muH0nS48XNNPAba2SGftPG1rAa7OxfnAYycmf/URYGdFNQbGfVxAnF2B0FGzyOPs5CX5gTrr7L0TB4aauzD81wQcJ5fRhVj6iJ8Z+LsX+B9UM72lVdf1sJXFhlac/sFkGL/UTg9IU5IcneMWCFjOu5MvaocfntrwbApTjO/RiWMOf8TRt4fnU3Mq0CpzK5IUwwgWnkS8J31YseO4ZF07kLVBbWq+doH1wa3dQX/5o/o1W08MS5V5/jdyy/IMQa/JLwxGs0cloFRq4Ky4gsoMJCp44B9cwl9UrWYT3F1xBmrg2efCCNXLeerxXwktt/zZ8ci4LPKCPHToL9jxIZANaPdzbWT92tA2zBXslVQ3htxuDJB5f1tRAUamBaZR2MG7Q48NQAlkXZ/0yYOVCM7SZ7ZRUOKnjqwLAYuwOYwD1ueZqC2NBxWRaNOjMVRqWH6LT1g0VWHbBbeI1c+9eSCyxr9TrwXHlJ4qDfUczo2yHCfAd9l0BM9YOOApt0Nmvw5KOvXRDZQXQn/XWr/eBK59Alnb0r2n21K+hWGv+1cGvMTuCUT5+6wLUU3YbftXKkaPl51WV8fv6GkrcLLrjgggsuuOA34v+tGfdJJGUy2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2" name="AutoShape 8" descr="data:image/png;base64,iVBORw0KGgoAAAANSUhEUgAAATEAAAClCAMAAAADOzq7AAAAkFBMVEX///8AeMEAdsAAdcAAcL4Ab74ui8nS5fJbndFCj8sAcr8Abb0AesK71+zp9Pqz0un1+/7g7vd+sNmPut7W5vPK4fHw9/uiweBVmc/E2+2oyuXn8fjJ2u3e7PZkotMsh8cdf8SDstqav+Bvp9Wszueevt+zy+V4qdZiodNXmc+IsNkoicgAYrlLj8qMt9wYhMf9Bft2AAAOlUlEQVR4nO1dbVuruhItAaxNW6X2xVptrdW79V73tv//390qzJpAAwSaAPXp+nCec3owwCJMVtZMQq93wQUXXHDBBRdc0Em8Xncby3XbDGWwCf1uQ+6jtjlK4S7wug45aJskFavuE3ag7LVtmhgPoWibDhMEX20TRVjLsyDM88LbtqmKcbMlwkRnkVyfnLdN1g+e/YQwf9BVjIgy/7Fttg64ltTnp21fSi76w4Qy/7l9jXEXJoR1aSg6wi0N5u1rjHsQ9q/tSynElK4zeG/3QsZ0If6+3QspxSv1snaDx8ynkOp1IaQWYol426LGuMEYJGftXYUhor3fusaIoCu6Ig0L8ejR8x219UKgnwe7lq6gGuY0N/Fb8jEQS4O7Vs5fHbdDGtiXbZwe43U7p6+FKWRZC+IRz8u/av7ktfFKgWTYuMboS+iKRdPnPgVXiL0ND1aPEGJ+93WFCozvYthv5bzecNzkeS1gQlferMYYQD/fN3hWO2CN0aCPcX66QsVb84M864rrpk5pFXz9DfkYq7PUFSo2zZqg/RDTs5smzucCiMNNDFxrGms8f+L+bI4QbeFjONcYfK7wwfW5HGINPTlyLcBZV6wcn8kt5mFDGoNj5ovT87jHqhkf4wXj8sblaRrBF3IlDn2MFQhrPYdlAR94X5wZog8BPMyz8ivyMKBhP3CkMZSClPPVFSoWVDAiQicag9sfdqPe43Ss6aURWxdi/LwSR2ZgH2Nrv/GPMyhIqQ6HGuPuF+kKFS8wriz7GPd4FlpdEaVh99xHJ5sm+LJhmOPdGVrVGGN6Evrc6DhTODzaLr/Gzni78WWM4ZuN5q5caIyZLC5IGQfZKkpfBnLjyBZAtYeddBBrAHvFI1yQEuhJQE2UCuEHSydC1zJjrDOtGX7RZ5mu0DL2/Q5LF2LaNmNcXO9/2gklXJCSpyvyGDuIaQfazTpjtjWGQeIolzEn8w/7jNnVGDsUd+Tzz4wJ/IN+sF/t6YAxm4VdXJBS4FUyY9tvjPwAyQAHtWUuGGMf49RcCRek+AXjHjEmRotvAbuY3P7DSiUhTruCYzhhbDGyU0jyyOtTiuIRM4Z++AZrKLQ9XjphTM2VnKAxUGxb0lc1jPXe8Drbnoi6Yaz3YBJ/yrA0nHPpGOstKU33XPv8ejhirLeDxqhdHGFckKJljBa2WF895Yox1hhhTY3BuuK/JUdqGZvAULO8pt0ZY73/npaMRdFQeUGKljHMcAPLyXN3jLGPUWe4mlcoSNEyFj0X3tjCwEaLFgvNQUeMHfRMWUOlR2SaFkHlF2PtVfhbLWM9MJbt4ovVx1b6vhSDab5mWe+Wo8NB/uj6PhMHU4xNdgMhv5va5eW3ZruBdzjCf74z6Ov1cyVK8YtB/yxhLG38TTbyMCUQ39rWl8Mr/Zv1sBxKXyQHhR8pYpmx8QyHHY661nE2HqAhGW7Lw9MYOdmKQ3y1ghR9HKMbSxcB7SQ1Hf9JqDPRNqGvHuSnBmt+dZZSPUzKI/ajj1RDIrwqHbfv6xVgVixI0TK2plOnxsoNrT/mGx1lX/voWWaO8YIBtwzGvExTIisbF/tsQ74onQMhB1SlyBdFHPLD6HgtY6vkaoVQIsKrZisRf5QJ71dHhKUyMszYEdJvBFuhCqvl6nBZvZCcC10NC1K0jFEYE4o4QctpytKn2WgIU1cSFTAmho9lDRmse3uuqjHmCH5bQ59ex9itZsX9wlfuVfC/p0bTh6FyiHIQwmEBY6lJbLohpr400Dyyj2GkMTDAesK0IEXDGNZDeyFXadzhoUu534/Yh1QdoWecPvD3e4+vZpsckGLMl0GobOmivnRKQ6P93se5h6U08GLuIo+LAKnumRekMGP0y0oc3ejhVvHj8G59EJW3I6QKuZM9UKQTcvXYi25WuFN6RxTGxHBw/zRbDdg1ZymDhvzteNGLJqgWNDBTxlXiEr/E5nMreLCj3X8OuFt6/NiV3AhPVJOmF3t6lix+rkkI0qgG48pPbHNlrBRJ4wgByqKGj6QhmDc07TPpODvzdSW1dkhh1zpOVivhSj3jJ906ItsMHNKbEhHXEgPVH5gg8Z0yYxyZeRJMnYJipkDTWFwZGIyB2FCtTF/hQENdESM/l6QOHhF19SHHR+oIkpTUg2YQoZ6YpPnBmK88jQGxuM00pLyDs4Qx30Sbcq6k8F2rmbjLZcx/VkZ7kKGkl8hEQ7ebau6K+oaM9w8DY1LpK/R3nsz8oFZTJGOB8AxMVmVBZMF8VAmWlYzbXMZS/u+OyFD8OnrsYJGcW5WNP/SH8WPUuj1PdOnDTEOqQnul30ySH5zjyNcYM0zcK+6Qkt/HBkqQ3RAZylZzEwp51DVG6Tcw1XwiQrSMzWGwR+mGJB/D/c5oUJuV1mNwAiqnICUX+XFMKg7Av2zM+j4nzQ0TkRTRg1VUXG9Ozcf9p4SxOEhG1HlHfAw6qzTLoWIEzvFUT9ghBYyJ4BuqO6Eofp1fFmUMjknmxn/Q//vTbBD+/XnWRoytiTFPvc7k1TVdV7kr9jGWdXRFciUY4G7HB6y+tswZCi+iffJLyi/L3H0f4Uj1jX5aPSA+xogxakjs+wxEUtNVIu/QGBofA/+zxqKTY83P+8NCAvCNahmLf+zjxvPPZsTYHFOHQAJ+9ppKwfnHo9CHZJ2RWMlAM6984clNEjb1DuOW+n18RdYYe9DYSoCpJ6MkK8SRjzGjkFsnha3zLq5IUgZ/4h/AWCq3RIclOvwpHeS1MGLsKXcwqsQYJJFmfIXHE1RfB6hj7CE78YW+aZ8x8xItTMl1q71QKFE9val1FEd0eckDxdYc7TPmmTLWJ7moD+6wFiqXUGkZe4EiigNZhxgz7WPYaydv0vgKk6BierOw7sIL4glES4wJqcEop+k0UNqU73Qv0S3qzZJSjD1Cy8SzuHYYE9upDka3RSnIgmwvZH/F9KaWMdxYMi5jG8NA9XZdMUbqQnxWuhMVZJkUVi1imlfP7UnXXcDWikeSRYbBGBk9Ns9aEBpUUrD1GfvCpRRWH8yKB4ccFFcRJPNervVpUvPXZgxr4sukw0ORAMmDnrF/xFgcNbjPqYxlaFzrGIvmhJ//rDYTNwvyR5gPjeUpuA3MV5bpGYM5+L/4vwfpPveDyMsEOxifSrCd/w1j/P1x24wYu0FGXr3OZYJSxYl3zaT6grJUFZZ76BmjrBB5rmBQGamQkEtOxv7Y7Lj5Ov5YqrNOg/i7NqXvT0Rd32w+heS7sSzTM0b5XJrbkwerzlxnuLHErNV5sGQEJsLTiLFexqpMXUFZdQBrBkP3nnSIsduvZ+yLmkme0y594z94owBN4WapsbZpmE+oNmOMFoFoMiMp71+Ha7zShlUBrHUNt2TTMwaGkuEKc3PlgtHvqDj5C6qRG8oMumaM4XnxoA8NXdITMPcx3zIcYvOUaijOzCb9B/lKCUMTYQyxDbRybSSTEcc2M8Y48YnkzFe6r+YBXvWwgnuPfSDMqs70jMHUo3QO1kRARGNZOxfbov4WHYHeL/rFjDGMwjD1J1Lzd8dAPqTadj5Y8jY0qTrLYSw748G1iFE8MsLbVoakd4w7cQVmhLoG6ppmjPGGzImiWmM9uCh6KfERl6pLLdE1TVbo6xmbgbFEW0X8YSX/+v7PC+dPlOwVRk/PF6+r1fuID0p6piFjEMOe3L/8WW1QDFJYQIbaserLeen5m8gyPWOTMHsTUMffdV9Kji41wqBvfBdQSy4SQgLCkDGlRFGo1TOFpT2oMa+zDym8jnLrR8/YAhMucI51n2mkHspCW9R5uGu6DFPGFjknK4ozuGmTUrvjvy710wh6xnrEGBti+oLMTGZL/909nhCbMsb7pako3EXnA4TVWku1MH6lcxiDpcihcBYcPXgxzMaVt6MK9gMRrGiNGeutjhsq3J3P0ODJB7Z+LftiQg5jZFbIP/zbZJ/5EKEvj6fFYy/zZvrqanNzxo4aEmHRnRgbPPnA+xEWf/lxPEz88/S4vQyT/XVSou4rkFwkK4fa7+PebEK+VeEPr9RAp923Z06XkK4LvrkeSg754bbIj8FLfMo+pCuzjFz//S7GS4qxcfLrXVoKLnbPfvid2w/l6DVvHrJ+GeGgTfodWVCz7wqPa7qE94wnvz7ok+8nF4RiUHgT2IzmtP3CaPWIkFYXST7O33bT1VNx4dv66W06XY1P335o/bSa7t7mxaMfvsJ56j6kEDXyd+w2mYtnY2VQBoMU1G8AEo+nr2pn68f2ngJdArmfVr4JtxC1Z1pngylGOCvbmWAnGnmOXxUxAQoebO2lOK7nGJ0NsImAvQ/NoIDxF22ey3h0EXZg/bj/yETjWFTNapjh2t7g2zWwfLK7T+aVNYHXMWygKyxvloM6E3muH0nS48XNNPAba2SGftPG1rAa7OxfnAYycmf/URYGdFNQbGfVxAnF2B0FGzyOPs5CX5gTrr7L0TB4aauzD81wQcJ5fRhVj6iJ8Z+LsX+B9UM72lVdf1sJXFhlac/sFkGL/UTg9IU5IcneMWCFjOu5MvaocfntrwbApTjO/RiWMOf8TRt4fnU3Mq0CpzK5IUwwgWnkS8J31YseO4ZF07kLVBbWq+doH1wa3dQX/5o/o1W08MS5V5/jdyy/IMQa/JLwxGs0cloFRq4Ky4gsoMJCp44B9cwl9UrWYT3F1xBmrg2efCCNXLeerxXwktt/zZ8ci4LPKCPHToL9jxIZANaPdzbWT92tA2zBXslVQ3htxuDJB5f1tRAUamBaZR2MG7Q48NQAlkXZ/0yYOVCM7SZ7ZRUOKnjqwLAYuwOYwD1ueZqC2NBxWRaNOjMVRqWH6LT1g0VWHbBbeI1c+9eSCyxr9TrwXHlJ4qDfUczo2yHCfAd9l0BM9YOOApt0Nmvw5KOvXRDZQXQn/XWr/eBK59Alnb0r2n21K+hWGv+1cGvMTuCUT5+6wLUU3YbftXKkaPl51WV8fv6GkrcLLrjgggsuuOA34v+tGfdJJGUy2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 name="AutoShape 10" descr="data:image/png;base64,iVBORw0KGgoAAAANSUhEUgAAATEAAAClCAMAAAADOzq7AAAAkFBMVEX///8AeMEAdsAAdcAAcL4Ab74ui8nS5fJbndFCj8sAcr8Abb0AesK71+zp9Pqz0un1+/7g7vd+sNmPut7W5vPK4fHw9/uiweBVmc/E2+2oyuXn8fjJ2u3e7PZkotMsh8cdf8SDstqav+Bvp9Wszueevt+zy+V4qdZiodNXmc+IsNkoicgAYrlLj8qMt9wYhMf9Bft2AAAOlUlEQVR4nO1dbVuruhItAaxNW6X2xVptrdW79V73tv//390qzJpAAwSaAPXp+nCec3owwCJMVtZMQq93wQUXXHDBBRdc0Em8Xncby3XbDGWwCf1uQ+6jtjlK4S7wug45aJskFavuE3ag7LVtmhgPoWibDhMEX20TRVjLsyDM88LbtqmKcbMlwkRnkVyfnLdN1g+e/YQwf9BVjIgy/7Fttg64ltTnp21fSi76w4Qy/7l9jXEXJoR1aSg6wi0N5u1rjHsQ9q/tSynElK4zeG/3QsZ0If6+3QspxSv1snaDx8ynkOp1IaQWYol426LGuMEYJGftXYUhor3fusaIoCu6Ig0L8ejR8x219UKgnwe7lq6gGuY0N/Fb8jEQS4O7Vs5fHbdDGtiXbZwe43U7p6+FKWRZC+IRz8u/av7ktfFKgWTYuMboS+iKRdPnPgVXiL0ND1aPEGJ+93WFCozvYthv5bzecNzkeS1gQlferMYYQD/fN3hWO2CN0aCPcX66QsVb84M864rrpk5pFXz9DfkYq7PUFSo2zZqg/RDTs5smzucCiMNNDFxrGms8f+L+bI4QbeFjONcYfK7wwfW5HGINPTlyLcBZV6wcn8kt5mFDGoNj5ovT87jHqhkf4wXj8sblaRrBF3IlDn2MFQhrPYdlAR94X5wZog8BPMyz8ivyMKBhP3CkMZSClPPVFSoWVDAiQicag9sfdqPe43Ss6aURWxdi/LwSR2ZgH2Nrv/GPMyhIqQ6HGuPuF+kKFS8wriz7GPd4FlpdEaVh99xHJ5sm+LJhmOPdGVrVGGN6Evrc6DhTODzaLr/Gzni78WWM4ZuN5q5caIyZLC5IGQfZKkpfBnLjyBZAtYeddBBrAHvFI1yQEuhJQE2UCuEHSydC1zJjrDOtGX7RZ5mu0DL2/Q5LF2LaNmNcXO9/2gklXJCSpyvyGDuIaQfazTpjtjWGQeIolzEn8w/7jNnVGDsUd+Tzz4wJ/IN+sF/t6YAxm4VdXJBS4FUyY9tvjPwAyQAHtWUuGGMf49RcCRek+AXjHjEmRotvAbuY3P7DSiUhTruCYzhhbDGyU0jyyOtTiuIRM4Z++AZrKLQ9XjphTM2VnKAxUGxb0lc1jPXe8Drbnoi6Yaz3YBJ/yrA0nHPpGOstKU33XPv8ejhirLeDxqhdHGFckKJljBa2WF895Yox1hhhTY3BuuK/JUdqGZvAULO8pt0ZY73/npaMRdFQeUGKljHMcAPLyXN3jLGPUWe4mlcoSNEyFj0X3tjCwEaLFgvNQUeMHfRMWUOlR2SaFkHlF2PtVfhbLWM9MJbt4ovVx1b6vhSDab5mWe+Wo8NB/uj6PhMHU4xNdgMhv5va5eW3ZruBdzjCf74z6Ov1cyVK8YtB/yxhLG38TTbyMCUQ39rWl8Mr/Zv1sBxKXyQHhR8pYpmx8QyHHY661nE2HqAhGW7Lw9MYOdmKQ3y1ghR9HKMbSxcB7SQ1Hf9JqDPRNqGvHuSnBmt+dZZSPUzKI/ajj1RDIrwqHbfv6xVgVixI0TK2plOnxsoNrT/mGx1lX/voWWaO8YIBtwzGvExTIisbF/tsQ74onQMhB1SlyBdFHPLD6HgtY6vkaoVQIsKrZisRf5QJ71dHhKUyMszYEdJvBFuhCqvl6nBZvZCcC10NC1K0jFEYE4o4QctpytKn2WgIU1cSFTAmho9lDRmse3uuqjHmCH5bQ59ex9itZsX9wlfuVfC/p0bTh6FyiHIQwmEBY6lJbLohpr400Dyyj2GkMTDAesK0IEXDGNZDeyFXadzhoUu534/Yh1QdoWecPvD3e4+vZpsckGLMl0GobOmivnRKQ6P93se5h6U08GLuIo+LAKnumRekMGP0y0oc3ejhVvHj8G59EJW3I6QKuZM9UKQTcvXYi25WuFN6RxTGxHBw/zRbDdg1ZymDhvzteNGLJqgWNDBTxlXiEr/E5nMreLCj3X8OuFt6/NiV3AhPVJOmF3t6lix+rkkI0qgG48pPbHNlrBRJ4wgByqKGj6QhmDc07TPpODvzdSW1dkhh1zpOVivhSj3jJ906ItsMHNKbEhHXEgPVH5gg8Z0yYxyZeRJMnYJipkDTWFwZGIyB2FCtTF/hQENdESM/l6QOHhF19SHHR+oIkpTUg2YQoZ6YpPnBmK88jQGxuM00pLyDs4Qx30Sbcq6k8F2rmbjLZcx/VkZ7kKGkl8hEQ7ebau6K+oaM9w8DY1LpK/R3nsz8oFZTJGOB8AxMVmVBZMF8VAmWlYzbXMZS/u+OyFD8OnrsYJGcW5WNP/SH8WPUuj1PdOnDTEOqQnul30ySH5zjyNcYM0zcK+6Qkt/HBkqQ3RAZylZzEwp51DVG6Tcw1XwiQrSMzWGwR+mGJB/D/c5oUJuV1mNwAiqnICUX+XFMKg7Av2zM+j4nzQ0TkRTRg1VUXG9Ozcf9p4SxOEhG1HlHfAw6qzTLoWIEzvFUT9ghBYyJ4BuqO6Eofp1fFmUMjknmxn/Q//vTbBD+/XnWRoytiTFPvc7k1TVdV7kr9jGWdXRFciUY4G7HB6y+tswZCi+iffJLyi/L3H0f4Uj1jX5aPSA+xogxakjs+wxEUtNVIu/QGBofA/+zxqKTY83P+8NCAvCNahmLf+zjxvPPZsTYHFOHQAJ+9ppKwfnHo9CHZJ2RWMlAM6984clNEjb1DuOW+n18RdYYe9DYSoCpJ6MkK8SRjzGjkFsnha3zLq5IUgZ/4h/AWCq3RIclOvwpHeS1MGLsKXcwqsQYJJFmfIXHE1RfB6hj7CE78YW+aZ8x8xItTMl1q71QKFE9val1FEd0eckDxdYc7TPmmTLWJ7moD+6wFiqXUGkZe4EiigNZhxgz7WPYaydv0vgKk6BierOw7sIL4glES4wJqcEop+k0UNqU73Qv0S3qzZJSjD1Cy8SzuHYYE9upDka3RSnIgmwvZH/F9KaWMdxYMi5jG8NA9XZdMUbqQnxWuhMVZJkUVi1imlfP7UnXXcDWikeSRYbBGBk9Ns9aEBpUUrD1GfvCpRRWH8yKB4ccFFcRJPNervVpUvPXZgxr4sukw0ORAMmDnrF/xFgcNbjPqYxlaFzrGIvmhJ//rDYTNwvyR5gPjeUpuA3MV5bpGYM5+L/4vwfpPveDyMsEOxifSrCd/w1j/P1x24wYu0FGXr3OZYJSxYl3zaT6grJUFZZ76BmjrBB5rmBQGamQkEtOxv7Y7Lj5Ov5YqrNOg/i7NqXvT0Rd32w+heS7sSzTM0b5XJrbkwerzlxnuLHErNV5sGQEJsLTiLFexqpMXUFZdQBrBkP3nnSIsduvZ+yLmkme0y594z94owBN4WapsbZpmE+oNmOMFoFoMiMp71+Ha7zShlUBrHUNt2TTMwaGkuEKc3PlgtHvqDj5C6qRG8oMumaM4XnxoA8NXdITMPcx3zIcYvOUaijOzCb9B/lKCUMTYQyxDbRybSSTEcc2M8Y48YnkzFe6r+YBXvWwgnuPfSDMqs70jMHUo3QO1kRARGNZOxfbov4WHYHeL/rFjDGMwjD1J1Lzd8dAPqTadj5Y8jY0qTrLYSw748G1iFE8MsLbVoakd4w7cQVmhLoG6ppmjPGGzImiWmM9uCh6KfERl6pLLdE1TVbo6xmbgbFEW0X8YSX/+v7PC+dPlOwVRk/PF6+r1fuID0p6piFjEMOe3L/8WW1QDFJYQIbaserLeen5m8gyPWOTMHsTUMffdV9Kji41wqBvfBdQSy4SQgLCkDGlRFGo1TOFpT2oMa+zDym8jnLrR8/YAhMucI51n2mkHspCW9R5uGu6DFPGFjknK4ozuGmTUrvjvy710wh6xnrEGBti+oLMTGZL/909nhCbMsb7pako3EXnA4TVWku1MH6lcxiDpcihcBYcPXgxzMaVt6MK9gMRrGiNGeutjhsq3J3P0ODJB7Z+LftiQg5jZFbIP/zbZJ/5EKEvj6fFYy/zZvrqanNzxo4aEmHRnRgbPPnA+xEWf/lxPEz88/S4vQyT/XVSou4rkFwkK4fa7+PebEK+VeEPr9RAp923Z06XkK4LvrkeSg754bbIj8FLfMo+pCuzjFz//S7GS4qxcfLrXVoKLnbPfvid2w/l6DVvHrJ+GeGgTfodWVCz7wqPa7qE94wnvz7ok+8nF4RiUHgT2IzmtP3CaPWIkFYXST7O33bT1VNx4dv66W06XY1P335o/bSa7t7mxaMfvsJ56j6kEDXyd+w2mYtnY2VQBoMU1G8AEo+nr2pn68f2ngJdArmfVr4JtxC1Z1pngylGOCvbmWAnGnmOXxUxAQoebO2lOK7nGJ0NsImAvQ/NoIDxF22ey3h0EXZg/bj/yETjWFTNapjh2t7g2zWwfLK7T+aVNYHXMWygKyxvloM6E3muH0nS48XNNPAba2SGftPG1rAa7OxfnAYycmf/URYGdFNQbGfVxAnF2B0FGzyOPs5CX5gTrr7L0TB4aauzD81wQcJ5fRhVj6iJ8Z+LsX+B9UM72lVdf1sJXFhlac/sFkGL/UTg9IU5IcneMWCFjOu5MvaocfntrwbApTjO/RiWMOf8TRt4fnU3Mq0CpzK5IUwwgWnkS8J31YseO4ZF07kLVBbWq+doH1wa3dQX/5o/o1W08MS5V5/jdyy/IMQa/JLwxGs0cloFRq4Ky4gsoMJCp44B9cwl9UrWYT3F1xBmrg2efCCNXLeerxXwktt/zZ8ci4LPKCPHToL9jxIZANaPdzbWT92tA2zBXslVQ3htxuDJB5f1tRAUamBaZR2MG7Q48NQAlkXZ/0yYOVCM7SZ7ZRUOKnjqwLAYuwOYwD1ueZqC2NBxWRaNOjMVRqWH6LT1g0VWHbBbeI1c+9eSCyxr9TrwXHlJ4qDfUczo2yHCfAd9l0BM9YOOApt0Nmvw5KOvXRDZQXQn/XWr/eBK59Alnb0r2n21K+hWGv+1cGvMTuCUT5+6wLUU3YbftXKkaPl51WV8fv6GkrcLLrjgggsuuOA34v+tGfdJJGUy2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png;base64,iVBORw0KGgoAAAANSUhEUgAAAJQAAABQCAMAAADIm6xEAAAAk1BMVEX///+Ghob6+vp/f3+Dg4Ourq6qqqrV1dXv7++cnJzz8/OWlpaAgID7+/u6urrOzs7h4eGLi4vp6em3t7fGxsbi4uKfn5/T09PCwsLa2toAcLCKioqYmJh5eXmlpaWRkZHr8PXE1OfT4O1gl8SWuNff6fAeebb09vtJir6HrtJqnsipxdwgerU2g7sAa68AbK54psxksljMAAAEnElEQVRoge1YiXLbOAzlqYOm7vuwFGdbtemR9v+/riCpxLLjtRyPt87s8M3EpkXg8REEIEUIWVhYWFhYWFhYWFhY3BUPu8d7S3iDL7/b6fO9RRzjqZ1+fb+3iGM8T1O7u7eII+x+TdNE7q3iCJBR00c7PfK1bT8FtyCqwwXyNAvD4qxDPptmbuMdndRuan/f5PDEKCVjUoNRv9lKFp116KmxZZR2PD2Y+tT+83ALTUhsGH4FKxuJu/Oi/IW93Cyj+vCtvVGP0qLodkbfbLd0XZSypxQGzBH7mceft+oGShQV63ZLUdpeND7Eqov3Mw8X3mECIQJ0th60KG+ViHie2Isy9p4aRi/zRxvz5iog3r4cZhKRV5FXnQvEkShdfQXUVmN+x7oag5yXvmPKci8KZRLLusjCOoidcoiUbwzVmUXgVpY8IohEHAaGS4+HEGrDJWFTv0OUq6ovTSgd9P6CjMokFQNmCol7KCoEUXlF6abooHIHU7k9pbxKoDoZDpGD1aBTfqSfSRoQVTd8VVRKDALk6upzGJa62r0EM05KifE4JgxvYc+QSbMoMYBZ7lLWj7AYbRqqfGEeJCprTDeyGzsoB2rWYePYgdYqQASdTWNtPHANJ0KuJgZ6GarZiGLa5MDP47SCpXuhI6U2IdJQdYUYbGE1zsfZV1WnzOOmVMU5RoULqmiDaoY7IImApFxNYd0SmAHNZmIE1xI124NisGC+2lgEGvSiehODdiwFeGAaoyDdi2IcrGO4LqP5kGsoCjZoEtDovktU+CKKq3BAHqiIFfCR6bMsGSynGoExh29cKQ88aqpXUVT3iS3GW/VdgagwBqm1JoEtZmv3R318va/R5y+iUqnPL5eYpfAhI+F5XurAbkm530QyplqKrA9FYWFEMR1toXYGJF2uSATk+7DWF4+a5yyKDIxtCCzAHBV+LKkCU8dVvuZg7RLjIaMDUSrzjChfx4ZiluWvJLClzUWiFi3BiEKQ3EmTjmq9vShAr0SZat17UPcwUpvTopihkHS8UlQBRx/mUD6FapEsdGc0yz71L6LYaVFd9kpySU6dEBVAqm9UTiLdH3I9SRTZCVFyNVIhPH3gaE9ynShdutAGKyDtIJXUpXRwwksi9VaUDCETmKNOPPZ5dv4p8oSol+cp0yoUPeGqcuAKh4LLrzu+UDWZBIg9qGBWXRsplKnOrNt6PEI39v0NiOzJBcf3VhTwxHCDSXx/BNLVjqAeh9l2KYrNZ59uoZuax92il6Zbqlr3D+y1x9Zd+PpSzqKYNKK2qiujJjHN7QJNSGQOX5jFDp+fNBCH4Xw15f44jmWo7EJjT2K3aTzj4cQL39BxMs03cEcHWgzqpgpbMyTZJU+Ui5Yz/wzeTgRpHBfe4nIa1k0TcciO4MAj2LstB4EhKV5I/hMIJ1brEGf13voX4TQoeNw9QEWmq7Z/C2JAwdPz889HVJ3/1+dKBCQg70SAqhztfrRT+w0VtVAMOrEu/COrPd3L+BXwY/R9+jFNLfL44Lwb+S3eN5zCbtKR+lgInqb264d7v/llt/twbzctLCwsLCwsLCwsLP7P+AOoJE9fq5/YM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4" name="AutoShape 6" descr="data:image/png;base64,iVBORw0KGgoAAAANSUhEUgAAAJQAAABQCAMAAADIm6xEAAAAk1BMVEX///+Ghob6+vp/f3+Dg4Ourq6qqqrV1dXv7++cnJzz8/OWlpaAgID7+/u6urrOzs7h4eGLi4vp6em3t7fGxsbi4uKfn5/T09PCwsLa2toAcLCKioqYmJh5eXmlpaWRkZHr8PXE1OfT4O1gl8SWuNff6fAeebb09vtJir6HrtJqnsipxdwgerU2g7sAa68AbK54psxksljMAAAEnElEQVRoge1YiXLbOAzlqYOm7vuwFGdbtemR9v+/riCpxLLjtRyPt87s8M3EpkXg8REEIEUIWVhYWFhYWFhYWFhY3BUPu8d7S3iDL7/b6fO9RRzjqZ1+fb+3iGM8T1O7u7eII+x+TdNE7q3iCJBR00c7PfK1bT8FtyCqwwXyNAvD4qxDPptmbuMdndRuan/f5PDEKCVjUoNRv9lKFp116KmxZZR2PD2Y+tT+83ALTUhsGH4FKxuJu/Oi/IW93Cyj+vCtvVGP0qLodkbfbLd0XZSypxQGzBH7mceft+oGShQV63ZLUdpeND7Eqov3Mw8X3mECIQJ0th60KG+ViHie2Isy9p4aRi/zRxvz5iog3r4cZhKRV5FXnQvEkShdfQXUVmN+x7oag5yXvmPKci8KZRLLusjCOoidcoiUbwzVmUXgVpY8IohEHAaGS4+HEGrDJWFTv0OUq6ovTSgd9P6CjMokFQNmCol7KCoEUXlF6abooHIHU7k9pbxKoDoZDpGD1aBTfqSfSRoQVTd8VVRKDALk6upzGJa62r0EM05KifE4JgxvYc+QSbMoMYBZ7lLWj7AYbRqqfGEeJCprTDeyGzsoB2rWYePYgdYqQASdTWNtPHANJ0KuJgZ6GarZiGLa5MDP47SCpXuhI6U2IdJQdYUYbGE1zsfZV1WnzOOmVMU5RoULqmiDaoY7IImApFxNYd0SmAHNZmIE1xI124NisGC+2lgEGvSiehODdiwFeGAaoyDdi2IcrGO4LqP5kGsoCjZoEtDovktU+CKKq3BAHqiIFfCR6bMsGSynGoExh29cKQ88aqpXUVT3iS3GW/VdgagwBqm1JoEtZmv3R318va/R5y+iUqnPL5eYpfAhI+F5XurAbkm530QyplqKrA9FYWFEMR1toXYGJF2uSATk+7DWF4+a5yyKDIxtCCzAHBV+LKkCU8dVvuZg7RLjIaMDUSrzjChfx4ZiluWvJLClzUWiFi3BiEKQ3EmTjmq9vShAr0SZat17UPcwUpvTopihkHS8UlQBRx/mUD6FapEsdGc0yz71L6LYaVFd9kpySU6dEBVAqm9UTiLdH3I9SRTZCVFyNVIhPH3gaE9ynShdutAGKyDtIJXUpXRwwksi9VaUDCETmKNOPPZ5dv4p8oSol+cp0yoUPeGqcuAKh4LLrzu+UDWZBIg9qGBWXRsplKnOrNt6PEI39v0NiOzJBcf3VhTwxHCDSXx/BNLVjqAeh9l2KYrNZ59uoZuax92il6Zbqlr3D+y1x9Zd+PpSzqKYNKK2qiujJjHN7QJNSGQOX5jFDp+fNBCH4Xw15f44jmWo7EJjT2K3aTzj4cQL39BxMs03cEcHWgzqpgpbMyTZJU+Ui5Yz/wzeTgRpHBfe4nIa1k0TcciO4MAj2LstB4EhKV5I/hMIJ1brEGf13voX4TQoeNw9QEWmq7Z/C2JAwdPz889HVJ3/1+dKBCQg70SAqhztfrRT+w0VtVAMOrEu/COrPd3L+BXwY/R9+jFNLfL44Lwb+S3eN5zCbtKR+lgInqb264d7v/llt/twbzctLCwsLCwsLCwsLP7P+AOoJE9fq5/YM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66" name="AutoShape 18" descr="data:image/jpeg;base64,/9j/4AAQSkZJRgABAQAAAQABAAD/2wCEAAkGBxQPEBUUDxQUFRQUFBcWGBgWFRoVFBUVFxcWFhgaGBkYHDQgGB8oHBQXITEhJSkrLi4uGB8zODMsNyotLisBCgoKDg0OGxAQGy4kICY3LCwsNyw0LDQsLCw0NzQ0LDQsLCwsLCw4NCw0LCwsLCwsLCwsLCwsLCwsLCwsLCwsLP/AABEIAGoA8AMBIgACEQEDEQH/xAAbAAACAwEBAQAAAAAAAAAAAAAAAQUGBwgEA//EAEgQAAIBAgMEBwIHDgQHAAAAAAECAwARBAUSBgchMRNBUWFxgZEiMiNCcnOhsbIUJDM1UlNiY3SSs8HR0hUXJTRDVGSTouLw/8QAGQEBAQADAQAAAAAAAAAAAAAAAAMCBAUB/8QAKBEAAgIDAAIBAgYDAAAAAAAAAAECAwQREiExIhNRBRQjQWGBM3Gh/9oADAMBAAIRAxEAPwDcKdKigHRSp0AqKKKAKdFFAfDFYlYl1OQqjrJt9dVzaHNukRRhZgp1e3pkRDosfjMDbjbqr5b0x/pr/Lj+2KxrDcNXyTW/iYqsj236OZm5brlwjYtlMbI8hPSySIYOkUSMrC9xYghARwqXizKUcZRHawIClr9d+Y8PSqXspmfRCG0bPrw6x2Xi17A3t6VaMcbDj2WrGdfz9ez2q18eH62ShzyAWvIvtMqjiOLMQoA8zUlXOezy2xeF/aIf4i10ZUsmhVS0mbOLe7o9NDpU6K1zZClTpUA6KVOgFTpU6AKVFFAOlRToAooooApU6KAVFFFAFFFFAFOlRQBRRRQFR3qfi1/lx/bFZVs1kMuPk0xcFHvOeIW/1nurU96/4sk+XH9sVVN1EhEeJsbe0n1NXUxpuGO3H3s5OXWp5CUvsXPA4CPARKkV2YKF1HieAqm7VbWEfB4c3Y31Sfk/J7++tCyZQxYtxItbzvWL5zCFkIHa/wBYpiQU5vry0RzbJVxjz6ezx7Pn78w37TD/ABFroyub9nz9+4b9ph/iLXSFS/Ef8qNz8NX6THSoorQOgFFOlQBRRRQDpUUUAUVVdqtrxgZVjKk3QN7t+ZI/KHZUfle34xGIhhRPwr6SStrDSzXHtnjwq30J8968EXkQ6435L1RXhzvMRhcO8pFwgvYeNu2qaN5cf5DfuD++vK6ZzW4oWXwrepM0GlUds7mRxeFinI09Iuqw6uJt9VSVSZZPYqKdKgCvnPiFT32A+s+A66htrtpUy6DW/tO1xGnWx6/IcLnvrEM32hnxbFppCb/FHBfC3XW1j4srfPpGpkZcavC8s3k59ADbpFv2alv6XvXpw2YxyNpVhq56Twa3bY8a5wjw7uLpG7DtVCR6gVct1crtjlRixVEchSTZTa3AHlzq12HGEHJS9EKMyc5qLj7NnvXgxecwRfhJUXxdV+ljxrPd4+2zI5w2Ea2n8I453/JXw66oWUZVPj5SsCmR+bEnkO1mNY1YfUe5vSMrs3UuILbN3j2jgb3XDAcyhEgHedBNqksNiUlXVGysp61NxWAZ3s3isvs88ZUX4SIbqG+UPdPjapLZja6WCS/vMOJH55R7yt2va5Vud+BvcWysw1z1W9nlebLrmxaNC3r/AIsk+XH9sVmexueS4UyLFAZxJYkAlSpFwOIBHX1itH3nYlZcoaSM3VzEykdYZlIP01UN2CK0eI1KGsyWuL9TVnjNLHe1+5PKT+utfY07Z3S0IcH2nVWZb3KMRfSe8XI8qyPMMMssxDOE9p+duNz3mtX2ejVdZVQt9N7C3LV/WshznFPHIejdluX91iL8Rbke+ssJPqaX8Gt+INNV/byW7Kt3EMU0UxxmrRIjgaVW7AgqL6j12rSxXPWRZlLJi8MryyMpxEPBnYjhIvUTWxbbbTrlsGrg0r3EanrI5se4XHqK1smqx2KLe2dDGtgqnJLSRPYjErGLuwA7zXgTaHDsbLLGT2CRCfQNesExuYz46UdIzyuxsq8+J6lUcqmcRsBjkj1mEGwuVVgz/ujn4A1X8lCK+c9Mj+esk/hDwblFOrcj5dfpX0rn/ZzaybBOAWZor2KE8VHal/dI7OVbdkOario9SkEiwNuRBAKsO4gj6eyte/GdX8o2sfKVvj0ySvXlxeYxxe+wHdzI8bcvOqnvA21+4QIYLGdhc34iNeontJ6hWPYzMJJ2vK7Oe834nsFUow3YupeETyM1VvmK2zoTD59DIbI4J7iD9ANe8YhbX1Cw5m/Lx7K5rOGkUajG4HboYD1tVzyjHSnJsXKZHLiaNA2o6gFVDYHn8Y1lbhxjrl/vowpzJS30vS2ejezMpxcZUgjoeYII95uyoLYl/wDUcMeoSEk9QGh+J7BUBica8pBkdnIFgWJJA86MNjHiN42ZDa11NjbxFdFU6p+ns5zvbu+po6FzrDJjMPLCJFXUoBYENpBPAkX67H0qljdvB/zZ9E/rVe2Xx8jZfmchkcuEgs2o6hxl5Hqqr/45iPz8v77f1rSopsXUYy1o3r763zKUd7OgcgwC4bDRQxtrWNdIbh7VuZ4cOd6+2KzGKL8I6jxPLx7POqhgs7+4cihm5v0QC363ZiBft7ayHGY+Sdy8zl2J5se3s6gKhRiu1tt+C2Rl/SSUVtnRMWbxMLhwR2j2h6rXrimVxdGDDtBuPorA8bsrjsGnTNE6gC5aNrlfHQbjxrTd3OXTiHp8WTrkHsi1jo4EF7e8ewkXAPfXl+PCEeoy2e0ZFk5cyjozrelmZmzF0v7MIEajvsGY+p+ivPu7ypcXj0WQAooLkHkdI4A+defeLAY8zxAPxnDjvDKD/X0r1bs80XDY1Wk4KQVY9Sq4tqPcGC+F63dtY/x+xpJKWR8vub3FGFFlAAHIAWArw5kscCS4gInSJE51WGogDVYnxAqQU1G7SQGTBzovNoZAO86TauRH2diXo5teYsSzG7MSSTzJPEn1q47F7Wx5bGwAu8hBa6arab2AIcdpqjq1aDu92PwuYxuZ2lDrpICMACpuL8VN7MrDh3V2r5Q4+Xo4lEZufw9nvzfeNFioHikW6upB+CNx2EfCcwazaOUqQQbEEEHsI4g1sz7qcCBcviLD9Yv9leWLd9lh/wCJiB8ptP0lLVCrIqgtRTL24903ubRH5tidezZ7FlCgdi9KCo8gRUdusmGnELcajpNr8bWIvarFt5lcWEyN48OSyCSM3LBiSXW/EVkeU4popA8bFWXkRXuOu4SS+4yW4zTf2No2jweKaEfcpBQ/hFU2c25WPZz4ddZ3tU2gREqRqDjiLcQVv9dXzYzaNsSOIs6qC1h7JHK/dz5d9enbDIMPjIi5Gl1BsRzB5mw672F6V2uqXEkRnRC79SLMl2Yb79w37RF/EWp/ermJlzF0vwhVUA7CRqP1iq5sq18dhf2iH+ItSm8qEpmmIv8AGKsPAqP6GqbX19/we6f0NfyebZPNI8JiFml1HRxUBdQLcuPEVoY3rxdaN+5/71n+xOUxYzEiOfVoJFyp0kA6gDe35Wkedaj/AJVYH9f/ANwf21LIlV189lceN3Pwa0ZPtNmEeIxTywAqshDEEabN8bhft41d90eaFXlVz7AgJPd0TXH0TH0qbO7bLlOkma4/WcvRakss2LwuFWX7lLa5IXj9p9VtYAPC36IrC2+Eq+VszponCzp6MQzTMmxM0k0nvSMW8AeQ8hYVom5vJkk6XESKG0ERpcXsbamIv3FePjWWBu2ti3NYq0EkZ+MwkU9psEdfEaVNuxqtlSaq1EjiRTt3I0gpcWPEV4/8Hg6No+ij6Nm1MukaS3aR5CvdRXI2zsaRh+9nAxYbFxrBGsamEEhRYE6mF6hdhoFlzHDpIoZGcgqRcEaWPH0FWDfYfv2L5gfbaoDdyf8AVMN84fsPXWjJ/l/6ORKK/M/2a3tnlsWGyvFCCNIwUuQqgXNxztWDa66D3i/ivE/N/wAxXO16xwpfBmedH5o1vOcE02zkBQE9GqOQOekFgfQG/lWWK4vxAYdYPusOsGxvbwNdB7BgHLMNfkYhfwuarecbtsJjAZcDJ0Za/u2eEnw5rx7D5VLHyVDcZeimRjSm1OPs8Wz+8mPQsc11sLfCe2tuVukAvb5S+dX7KM8ixVxGw1hQ2m4N1PJlI4OveLiue9oMlmwExixAs1rgg3V17QfKpDYLMHjzDDBSbdLpt+jJwYeHI+VZXY8HHqBjRkTU+Jmg72tk2xKLicOpaSJbOo4l4+YIHWV4+R7qx3C4lonDxnSw/wDrEHn4GuqaqO0O7zB41i5VopDzaI21fKUix8bXqNGTwuZei1+K5PqPsz3K96M0EYUwo1uWmQov7pDW8iB4VPbD7Zz5jmCrNpVAj2Rb2JK3uxJ4+72Cn/k5Hf8A3T2+bW/11bNl9iMNlx1QhmkIsXdrm3cBwHM9Ve22UuL5Xk8qruUl16Mh3hbLNl+JYqp+55WLRsBwW5uUPYRfh2ivHsvtQ+Abgupb3Fm0spPOxsQQetSCOHVXQ+NwSToY5lV0YWKsLg1RMx3R4V2vBJLD+jcSKPDVx9SayryouPMzGzFkpdVlL2k3jz4uIxRgxowsx1AswPULKAO/n5VBbK4DE4qdYcI8ik+8VZgqL1s1jWk4Tc9Ap+FxErDsVVS/nxq9ZLkcGCj0YWMIOu3FmPazHia9lkVxjqCEcayctzZUN5eBGHyRowS2lorseLMekFyfE1ieEPteVdL7S5EmYYdoJWZVYqSUtq9kgjmLdVVBN0GEHKbEeqf2V5jZEYL5HuTjysfxPBuwX2pD/wBN/Nanca/wL+B+qrFlmQw4SMph003QLcm7GwsLk1FrkzsrKwP1D1o74zm5f6JxxpVwUPfv/phmyX++wvz8P21rUt72yz4hVxWHUs8alZFAuWj5hgOsjjw7D3V7cr3V4XDzRyrJOxjZXAZlsSpuL2W/MCr3WFuQvqKcS9eP+m4SOX8nzR8JKssVrjgQ3FWXrBrQJt7j9HaOCz2+M4ZAfIXP0Vcc/wB3GDxjF9LQyHm0RABPepFvS1QC7nIr8cTJb5Cg+tVd9M/MkRVF0PEWZXJjJppjJqdppGuSpIdmPZp+gCt33f5DLhYNWLd3nkAuHYt0S89Iv19vgOyvRs5sRhMAdUKFpPzkh1P5dS+QqyWqF96n4ivBfHx3B9S9mFbz9k2weIaeJSYJmLEgXEbniQewEm4PjVe2c2jmwD6odJUkFka5UkdYsbqe8ed66TnhWRSrgMpFiCLgjvBqh5tunwkzFoWkgJ6lIZPINxHraq1ZK55mTtxZddQK4296XT7OHF++W4+xc1bN12eS46KeSc3fpgQBfSqmNLBQTcC4Pqah8PudiB+ExMhHYqKp9Ter1s/kEGAi6PDLpBNySdTMbWuxNTulVzqBSiFqluZlG+4/fsXzA+21QG7f8aYb5Z+w9a9tbsJDmcqyzSSIVTQAmm1rk9Y768eQbs8PgsQk6SzM0ZJAYrpvYjjZe+qK+Cp4/cwePN3d/tslN434rxPzf8xXOl66gz3K1xmHkgclVkXSStrjiDwv4VRv8nsL+fn/APD+2sca6MItSPcmidkk0ROebQTYXJMJHArjporNKB7Ki59kHqY39L1DbMbwnwlxKhe/NkIBbvdSLE/pCx7b1smDyOKPCphWXpIlTRZwG1Dvqm5juiwzteCWWIfk8JFHgW4+pNeV216cZIW1W9dRZme2G0r5lOJHUKFXSi8yBe/E9Z41Yt0mzjz4oYl1Iig4qTyeQggAdtr3PlVtyzdJhY2DTySzW+KbInnp4n1q+4bDrEgSNQqqLBVFgB3AVlbkR44geU40u+5n2opU60jeCiiigClTooBU6KKAVOlRQDpUU6AVFOigFRTpUAU6VFAOilRQBRTooApU6KAVFFOgCiiigFToooAooooAooooAoopUA6KVFAOilRQDooFKgHRSoFAOiiigCiiigCiiigCig0UAqdFFAKnSoFAOiiigCilT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68" name="AutoShape 20" descr="data:image/jpeg;base64,/9j/4AAQSkZJRgABAQAAAQABAAD/2wCEAAkGBxQPEBUUDxQUFRQUFBcWGBgWFRoVFBUVFxcWFhgaGBkYHDQgGB8oHBQXITEhJSkrLi4uGB8zODMsNyotLisBCgoKDg0OGxAQGy4kICY3LCwsNyw0LDQsLCw0NzQ0LDQsLCwsLCw4NCw0LCwsLCwsLCwsLCwsLCwsLCwsLCwsLP/AABEIAGoA8AMBIgACEQEDEQH/xAAbAAACAwEBAQAAAAAAAAAAAAAAAQUGBwgEA//EAEgQAAIBAgMEBwIHDgQHAAAAAAECAwARBAUSBgchMRNBUWFxgZEiMiNCcnOhsbIUJDM1UlNiY3SSs8HR0hUXJTRDVGSTouLw/8QAGQEBAQADAQAAAAAAAAAAAAAAAAMCBAUB/8QAKBEAAgIDAAIBAgYDAAAAAAAAAAECAwQREiExIhNRBRQjQWGBM3Gh/9oADAMBAAIRAxEAPwDcKdKigHRSp0AqKKKAKdFFAfDFYlYl1OQqjrJt9dVzaHNukRRhZgp1e3pkRDosfjMDbjbqr5b0x/pr/Lj+2KxrDcNXyTW/iYqsj236OZm5brlwjYtlMbI8hPSySIYOkUSMrC9xYghARwqXizKUcZRHawIClr9d+Y8PSqXspmfRCG0bPrw6x2Xi17A3t6VaMcbDj2WrGdfz9ez2q18eH62ShzyAWvIvtMqjiOLMQoA8zUlXOezy2xeF/aIf4i10ZUsmhVS0mbOLe7o9NDpU6K1zZClTpUA6KVOgFTpU6AKVFFAOlRToAooooApU6KAVFFFAFFFFAFOlRQBRRRQFR3qfi1/lx/bFZVs1kMuPk0xcFHvOeIW/1nurU96/4sk+XH9sVVN1EhEeJsbe0n1NXUxpuGO3H3s5OXWp5CUvsXPA4CPARKkV2YKF1HieAqm7VbWEfB4c3Y31Sfk/J7++tCyZQxYtxItbzvWL5zCFkIHa/wBYpiQU5vry0RzbJVxjz6ezx7Pn78w37TD/ABFroyub9nz9+4b9ph/iLXSFS/Ef8qNz8NX6THSoorQOgFFOlQBRRRQDpUUUAUVVdqtrxgZVjKk3QN7t+ZI/KHZUfle34xGIhhRPwr6SStrDSzXHtnjwq30J8968EXkQ6435L1RXhzvMRhcO8pFwgvYeNu2qaN5cf5DfuD++vK6ZzW4oWXwrepM0GlUds7mRxeFinI09Iuqw6uJt9VSVSZZPYqKdKgCvnPiFT32A+s+A66htrtpUy6DW/tO1xGnWx6/IcLnvrEM32hnxbFppCb/FHBfC3XW1j4srfPpGpkZcavC8s3k59ADbpFv2alv6XvXpw2YxyNpVhq56Twa3bY8a5wjw7uLpG7DtVCR6gVct1crtjlRixVEchSTZTa3AHlzq12HGEHJS9EKMyc5qLj7NnvXgxecwRfhJUXxdV+ljxrPd4+2zI5w2Ea2n8I453/JXw66oWUZVPj5SsCmR+bEnkO1mNY1YfUe5vSMrs3UuILbN3j2jgb3XDAcyhEgHedBNqksNiUlXVGysp61NxWAZ3s3isvs88ZUX4SIbqG+UPdPjapLZja6WCS/vMOJH55R7yt2va5Vud+BvcWysw1z1W9nlebLrmxaNC3r/AIsk+XH9sVmexueS4UyLFAZxJYkAlSpFwOIBHX1itH3nYlZcoaSM3VzEykdYZlIP01UN2CK0eI1KGsyWuL9TVnjNLHe1+5PKT+utfY07Z3S0IcH2nVWZb3KMRfSe8XI8qyPMMMssxDOE9p+duNz3mtX2ejVdZVQt9N7C3LV/WshznFPHIejdluX91iL8Rbke+ssJPqaX8Gt+INNV/byW7Kt3EMU0UxxmrRIjgaVW7AgqL6j12rSxXPWRZlLJi8MryyMpxEPBnYjhIvUTWxbbbTrlsGrg0r3EanrI5se4XHqK1smqx2KLe2dDGtgqnJLSRPYjErGLuwA7zXgTaHDsbLLGT2CRCfQNesExuYz46UdIzyuxsq8+J6lUcqmcRsBjkj1mEGwuVVgz/ujn4A1X8lCK+c9Mj+esk/hDwblFOrcj5dfpX0rn/ZzaybBOAWZor2KE8VHal/dI7OVbdkOario9SkEiwNuRBAKsO4gj6eyte/GdX8o2sfKVvj0ySvXlxeYxxe+wHdzI8bcvOqnvA21+4QIYLGdhc34iNeontJ6hWPYzMJJ2vK7Oe834nsFUow3YupeETyM1VvmK2zoTD59DIbI4J7iD9ANe8YhbX1Cw5m/Lx7K5rOGkUajG4HboYD1tVzyjHSnJsXKZHLiaNA2o6gFVDYHn8Y1lbhxjrl/vowpzJS30vS2ejezMpxcZUgjoeYII95uyoLYl/wDUcMeoSEk9QGh+J7BUBica8pBkdnIFgWJJA86MNjHiN42ZDa11NjbxFdFU6p+ns5zvbu+po6FzrDJjMPLCJFXUoBYENpBPAkX67H0qljdvB/zZ9E/rVe2Xx8jZfmchkcuEgs2o6hxl5Hqqr/45iPz8v77f1rSopsXUYy1o3r763zKUd7OgcgwC4bDRQxtrWNdIbh7VuZ4cOd6+2KzGKL8I6jxPLx7POqhgs7+4cihm5v0QC363ZiBft7ayHGY+Sdy8zl2J5se3s6gKhRiu1tt+C2Rl/SSUVtnRMWbxMLhwR2j2h6rXrimVxdGDDtBuPorA8bsrjsGnTNE6gC5aNrlfHQbjxrTd3OXTiHp8WTrkHsi1jo4EF7e8ewkXAPfXl+PCEeoy2e0ZFk5cyjozrelmZmzF0v7MIEajvsGY+p+ivPu7ypcXj0WQAooLkHkdI4A+defeLAY8zxAPxnDjvDKD/X0r1bs80XDY1Wk4KQVY9Sq4tqPcGC+F63dtY/x+xpJKWR8vub3FGFFlAAHIAWArw5kscCS4gInSJE51WGogDVYnxAqQU1G7SQGTBzovNoZAO86TauRH2diXo5teYsSzG7MSSTzJPEn1q47F7Wx5bGwAu8hBa6arab2AIcdpqjq1aDu92PwuYxuZ2lDrpICMACpuL8VN7MrDh3V2r5Q4+Xo4lEZufw9nvzfeNFioHikW6upB+CNx2EfCcwazaOUqQQbEEEHsI4g1sz7qcCBcviLD9Yv9leWLd9lh/wCJiB8ptP0lLVCrIqgtRTL24903ubRH5tidezZ7FlCgdi9KCo8gRUdusmGnELcajpNr8bWIvarFt5lcWEyN48OSyCSM3LBiSXW/EVkeU4popA8bFWXkRXuOu4SS+4yW4zTf2No2jweKaEfcpBQ/hFU2c25WPZz4ddZ3tU2gREqRqDjiLcQVv9dXzYzaNsSOIs6qC1h7JHK/dz5d9enbDIMPjIi5Gl1BsRzB5mw672F6V2uqXEkRnRC79SLMl2Yb79w37RF/EWp/ermJlzF0vwhVUA7CRqP1iq5sq18dhf2iH+ItSm8qEpmmIv8AGKsPAqP6GqbX19/we6f0NfyebZPNI8JiFml1HRxUBdQLcuPEVoY3rxdaN+5/71n+xOUxYzEiOfVoJFyp0kA6gDe35Wkedaj/AJVYH9f/ANwf21LIlV189lceN3Pwa0ZPtNmEeIxTywAqshDEEabN8bhft41d90eaFXlVz7AgJPd0TXH0TH0qbO7bLlOkma4/WcvRakss2LwuFWX7lLa5IXj9p9VtYAPC36IrC2+Eq+VszponCzp6MQzTMmxM0k0nvSMW8AeQ8hYVom5vJkk6XESKG0ERpcXsbamIv3FePjWWBu2ti3NYq0EkZ+MwkU9psEdfEaVNuxqtlSaq1EjiRTt3I0gpcWPEV4/8Hg6No+ij6Nm1MukaS3aR5CvdRXI2zsaRh+9nAxYbFxrBGsamEEhRYE6mF6hdhoFlzHDpIoZGcgqRcEaWPH0FWDfYfv2L5gfbaoDdyf8AVMN84fsPXWjJ/l/6ORKK/M/2a3tnlsWGyvFCCNIwUuQqgXNxztWDa66D3i/ivE/N/wAxXO16xwpfBmedH5o1vOcE02zkBQE9GqOQOekFgfQG/lWWK4vxAYdYPusOsGxvbwNdB7BgHLMNfkYhfwuarecbtsJjAZcDJ0Za/u2eEnw5rx7D5VLHyVDcZeimRjSm1OPs8Wz+8mPQsc11sLfCe2tuVukAvb5S+dX7KM8ixVxGw1hQ2m4N1PJlI4OveLiue9oMlmwExixAs1rgg3V17QfKpDYLMHjzDDBSbdLpt+jJwYeHI+VZXY8HHqBjRkTU+Jmg72tk2xKLicOpaSJbOo4l4+YIHWV4+R7qx3C4lonDxnSw/wDrEHn4GuqaqO0O7zB41i5VopDzaI21fKUix8bXqNGTwuZei1+K5PqPsz3K96M0EYUwo1uWmQov7pDW8iB4VPbD7Zz5jmCrNpVAj2Rb2JK3uxJ4+72Cn/k5Hf8A3T2+bW/11bNl9iMNlx1QhmkIsXdrm3cBwHM9Ve22UuL5Xk8qruUl16Mh3hbLNl+JYqp+55WLRsBwW5uUPYRfh2ivHsvtQ+Abgupb3Fm0spPOxsQQetSCOHVXQ+NwSToY5lV0YWKsLg1RMx3R4V2vBJLD+jcSKPDVx9SayryouPMzGzFkpdVlL2k3jz4uIxRgxowsx1AswPULKAO/n5VBbK4DE4qdYcI8ik+8VZgqL1s1jWk4Tc9Ap+FxErDsVVS/nxq9ZLkcGCj0YWMIOu3FmPazHia9lkVxjqCEcayctzZUN5eBGHyRowS2lorseLMekFyfE1ieEPteVdL7S5EmYYdoJWZVYqSUtq9kgjmLdVVBN0GEHKbEeqf2V5jZEYL5HuTjysfxPBuwX2pD/wBN/Nanca/wL+B+qrFlmQw4SMph003QLcm7GwsLk1FrkzsrKwP1D1o74zm5f6JxxpVwUPfv/phmyX++wvz8P21rUt72yz4hVxWHUs8alZFAuWj5hgOsjjw7D3V7cr3V4XDzRyrJOxjZXAZlsSpuL2W/MCr3WFuQvqKcS9eP+m4SOX8nzR8JKssVrjgQ3FWXrBrQJt7j9HaOCz2+M4ZAfIXP0Vcc/wB3GDxjF9LQyHm0RABPepFvS1QC7nIr8cTJb5Cg+tVd9M/MkRVF0PEWZXJjJppjJqdppGuSpIdmPZp+gCt33f5DLhYNWLd3nkAuHYt0S89Iv19vgOyvRs5sRhMAdUKFpPzkh1P5dS+QqyWqF96n4ivBfHx3B9S9mFbz9k2weIaeJSYJmLEgXEbniQewEm4PjVe2c2jmwD6odJUkFka5UkdYsbqe8ed66TnhWRSrgMpFiCLgjvBqh5tunwkzFoWkgJ6lIZPINxHraq1ZK55mTtxZddQK4296XT7OHF++W4+xc1bN12eS46KeSc3fpgQBfSqmNLBQTcC4Pqah8PudiB+ExMhHYqKp9Ter1s/kEGAi6PDLpBNySdTMbWuxNTulVzqBSiFqluZlG+4/fsXzA+21QG7f8aYb5Z+w9a9tbsJDmcqyzSSIVTQAmm1rk9Y768eQbs8PgsQk6SzM0ZJAYrpvYjjZe+qK+Cp4/cwePN3d/tslN434rxPzf8xXOl66gz3K1xmHkgclVkXSStrjiDwv4VRv8nsL+fn/APD+2sca6MItSPcmidkk0ROebQTYXJMJHArjporNKB7Ki59kHqY39L1DbMbwnwlxKhe/NkIBbvdSLE/pCx7b1smDyOKPCphWXpIlTRZwG1Dvqm5juiwzteCWWIfk8JFHgW4+pNeV216cZIW1W9dRZme2G0r5lOJHUKFXSi8yBe/E9Z41Yt0mzjz4oYl1Iig4qTyeQggAdtr3PlVtyzdJhY2DTySzW+KbInnp4n1q+4bDrEgSNQqqLBVFgB3AVlbkR44geU40u+5n2opU60jeCiiigClTooBU6KKAVOlRQDpUU6AVFOigFRTpUAU6VFAOilRQBRTooApU6KAVFFOgCiiigFToooAooooAooooAoopUA6KVFAOilRQDooFKgHRSoFAOiiigCiiigCiiigCig0UAqdFFAKnSoFAOiiigCilT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98" name="AutoShape 50" descr="data:image/png;base64,iVBORw0KGgoAAAANSUhEUgAAAIkAAABQCAMAAAAay6YcAAAA9lBMVEX////3nQD++fL4qyz+8+T4qSjPZwCfoKT3ngCdnqL84LrkqXrPZgD72q73pR7Rbhj3oRnotpHpwKrclFru7u/ScyX19fXQaw7Rbxu1trn3pi7jr5Dz2snk5OXBwsT95snn5+jX19nkq4H4zI/WfzzNXwD4sVXOztD5vW/83r6qq6/U1Na6u73+9uv+/Pf57eT87Nfuz77YgjL506H3qjvinmL4rkj6yHz//urwzq/14tXhoW3loFj5tlD3t2D4skHZiUzhp4LgkkfZi1fWgEHjp3bbjU36woD70Zn5v3f3wobksJL5wWnyyaDtvI34t2fux6TnpV4RMXdsAAAGzklEQVRoge2aCXOiSBSAuwlCY1DaEQGNisQDPDgSTbLRHXPHOOPOzv7/P7OvwYwancQDk9TWvqoUDTbdH+/qKwj9L//Lf060kvrRCFOxJfujESIpiVLpoxlCUUWx/dEMoWgdqfzRDJG0xZb20QyhVFqfxEk08bPETV7qvGIb7f3s1pZarya1d0MptUTr9Rra+2RfNf+2k7wPSlnKv11JfQcUcJLKGtXUdSrtJJDl33CSqcQ5Uq+KAK21biaJcdKg5Vf0aYv5dUNULcUVzJooLqFYorj2l2ql2AYE6PZFW+ratglrx2ef9kuU/GZTgVJs9oEJ4kLEbuAkoahWfAN2R8rPNAxZfsOWS1ZsStHys4S6fgD/kjiVos5cA6YCm76tWfEpBcJFjFDsN6YCK6USo1JgNRGmlZLY2qJRtR3nAsCSwFHXmQqsEK1txzkoW6JkrTUVWPWuvd54uabYorjtoqJix+iziE2O1pwKLIlqt5l5OJ53d0Pgh43GxIQMB04SQNnhN2xAK5dVlBpc39/f32W8HUhSmBB8HnU/hDJNbtpC2fLPZF1gItd2QElhCmKyoo9pmqZDEtc0zalyvKDZbJocQmYoQdSXa7KnASva/kBQjOzR95usXuMRXwylD+3BxYcK/WIxvPHDF4snJyd9b64wR9KjuMqKT5heTUmqgNSIuqwWCMb0mxf00gmQ8xEjTA7TGGPS60JZ/UtXlB+sG//kwUM/lByIcct5h0rOOOaQd6zXEMoY+heoUjwzZFmufUFBFgpCrThPQqqUXjG2HhlOIpLgnFCKWZfehFDoExcCs0ABCVM8gd8ZHWa2TEGVU104nrYGqjsUFLlerwsclwVCow8kQg5IdBlI+jVdl+ty/QYNBF0/rddPFkkuMIb+k5R0qxFJitICxReRykjV47pDziyQoYsuCCUeNyR0GCB3TGnPRH7dEIDAYwJvHOpy9KFAYij6P94zifAFeY+6AmpwB9/5e/0UDNjtL5KYmHxFaEQK5hNhJNwY97oJcg4/X1HiRB8LJA3wAiDhzAQjYKqj4OCXsnIKlskw+RmSnDyT3NYUIZgjAegpZrGm1y65Fx6Lq+4BTWtgkaFXDUn4Hmm4w7AItjGjimCdXsp0MDlASUL+Dp85hKSmJMWcDMFTc4FEH3w/OuozklpG0M/QjKQpK8Y0DsB0ucECCyNBI0yTTUIuUESSIvgJdQkZIR5H7hKR0EKB0HTA9BgqCo0JfibpP57mFAVi51A3BFkGB2B+4iuKkrz5RZIRWNWoubqgC0bWf0HSpPR8iCGWQxLviuKASxXoeYAWSNIAQ5JoRuIwEl826mGD/ZwekujZw8NBqBMd+tYHx6tIwJFriiL/yS2SMINT5ishiQ+Bc3CQoMwJ0tMIZyTka7ILbsKDb9MG4+MbFKyjnSr6wzzJzGN1Fiy1a/2ZpAjQsxzO/9AV3V8kATVD1HanJFUcBi5EzQi+miYgf7kpL/JYUNcYmT2aYOH7VCDngWZlwPoZn7nKMgk6hlBWnkk46PoMtNAs8pcQZ3/IyyRJphNuSgLxYrq8C9+fdgPg6TmTc5ZPGEkXUrLH+AqTiwnQj1AlH9wKinJ/d3dvzKzzkPEikqShGL9I0LGsKNcPd7mb4uld5hIqPL6wDvJ6GE+AEtSRTGL8NRxWYUDqolSUxHqBmcYsikFd4BqNKLOlL9jOQicYGOGwI+hZDx3K4LDgsj6XlWVoZQAxxUiEOpBwD1ATKmT6NagjLORYczxuMiBnzKK16YyDwHGa4U9PjgM2ML85jjMyEf/NeXKR13Uc8Fn3aeQ0nBHLgh22tXB5M7h+HNz8BEMWj0LJeF5mcAO/+3ADaaY4GLBePag5gMQG1+xt9mgusbHcGF7c6MJ50V90w00v4dXj5h96HB8WtLwYrt04n19MVKzN+Zvpe8hz3ei5G7yY0Hi7zCnCxdpmy8bfCn9Alr5lE7ElMaZNdT5xsAsJGGfbaWfMJKWtZ+Jxk5RFceMV7F5IKpIoVT4FCXhJKyaQ3UjAS+I7e9mJBPJrTMlkRxK2ho1vz2IHkkpLjCur7UjC3DXGHYvtSWBRH+tR4dYkzEliPSrclsQCkNeOCt+NBCYDYj7es6btSJhG1j9p2CPJDpthsZKoZeYjsR8Dbk5SgTwileM/MN6YxAZf3ctJ/2YkmiVKEDSVPYBsRKJZHcirrfZ+jvKXSX7niqrNHKQV6+b46ySVcruyVE2z8i1JksS9cQBJOrFknYrd6tiWqk3FAmUwilZnr/8bwznOikWgVrLLLRBIYFIIkS/HvD2/CuV32+2qWipZllViUvks/2K3T/kX/hu6GXlTQL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00" name="AutoShape 52" descr="data:image/png;base64,iVBORw0KGgoAAAANSUhEUgAAAIkAAABQCAMAAAAay6YcAAAA9lBMVEX////3nQD++fL4qyz+8+T4qSjPZwCfoKT3ngCdnqL84LrkqXrPZgD72q73pR7Rbhj3oRnotpHpwKrclFru7u/ScyX19fXQaw7Rbxu1trn3pi7jr5Dz2snk5OXBwsT95snn5+jX19nkq4H4zI/WfzzNXwD4sVXOztD5vW/83r6qq6/U1Na6u73+9uv+/Pf57eT87Nfuz77YgjL506H3qjvinmL4rkj6yHz//urwzq/14tXhoW3loFj5tlD3t2D4skHZiUzhp4LgkkfZi1fWgEHjp3bbjU36woD70Zn5v3f3wobksJL5wWnyyaDtvI34t2fux6TnpV4RMXdsAAAGzklEQVRoge2aCXOiSBSAuwlCY1DaEQGNisQDPDgSTbLRHXPHOOPOzv7/P7OvwYwancQDk9TWvqoUDTbdH+/qKwj9L//Lf060kvrRCFOxJfujESIpiVLpoxlCUUWx/dEMoWgdqfzRDJG0xZb20QyhVFqfxEk08bPETV7qvGIb7f3s1pZarya1d0MptUTr9Rra+2RfNf+2k7wPSlnKv11JfQcUcJLKGtXUdSrtJJDl33CSqcQ5Uq+KAK21biaJcdKg5Vf0aYv5dUNULcUVzJooLqFYorj2l2ql2AYE6PZFW+ratglrx2ef9kuU/GZTgVJs9oEJ4kLEbuAkoahWfAN2R8rPNAxZfsOWS1ZsStHys4S6fgD/kjiVos5cA6YCm76tWfEpBcJFjFDsN6YCK6USo1JgNRGmlZLY2qJRtR3nAsCSwFHXmQqsEK1txzkoW6JkrTUVWPWuvd54uabYorjtoqJix+iziE2O1pwKLIlqt5l5OJ53d0Pgh43GxIQMB04SQNnhN2xAK5dVlBpc39/f32W8HUhSmBB8HnU/hDJNbtpC2fLPZF1gItd2QElhCmKyoo9pmqZDEtc0zalyvKDZbJocQmYoQdSXa7KnASva/kBQjOzR95usXuMRXwylD+3BxYcK/WIxvPHDF4snJyd9b64wR9KjuMqKT5heTUmqgNSIuqwWCMb0mxf00gmQ8xEjTA7TGGPS60JZ/UtXlB+sG//kwUM/lByIcct5h0rOOOaQd6zXEMoY+heoUjwzZFmufUFBFgpCrThPQqqUXjG2HhlOIpLgnFCKWZfehFDoExcCs0ABCVM8gd8ZHWa2TEGVU104nrYGqjsUFLlerwsclwVCow8kQg5IdBlI+jVdl+ty/QYNBF0/rddPFkkuMIb+k5R0qxFJitICxReRykjV47pDziyQoYsuCCUeNyR0GCB3TGnPRH7dEIDAYwJvHOpy9KFAYij6P94zifAFeY+6AmpwB9/5e/0UDNjtL5KYmHxFaEQK5hNhJNwY97oJcg4/X1HiRB8LJA3wAiDhzAQjYKqj4OCXsnIKlskw+RmSnDyT3NYUIZgjAegpZrGm1y65Fx6Lq+4BTWtgkaFXDUn4Hmm4w7AItjGjimCdXsp0MDlASUL+Dp85hKSmJMWcDMFTc4FEH3w/OuozklpG0M/QjKQpK8Y0DsB0ucECCyNBI0yTTUIuUESSIvgJdQkZIR5H7hKR0EKB0HTA9BgqCo0JfibpP57mFAVi51A3BFkGB2B+4iuKkrz5RZIRWNWoubqgC0bWf0HSpPR8iCGWQxLviuKASxXoeYAWSNIAQ5JoRuIwEl826mGD/ZwekujZw8NBqBMd+tYHx6tIwJFriiL/yS2SMINT5ishiQ+Bc3CQoMwJ0tMIZyTka7ILbsKDb9MG4+MbFKyjnSr6wzzJzGN1Fiy1a/2ZpAjQsxzO/9AV3V8kATVD1HanJFUcBi5EzQi+miYgf7kpL/JYUNcYmT2aYOH7VCDngWZlwPoZn7nKMgk6hlBWnkk46PoMtNAs8pcQZ3/IyyRJphNuSgLxYrq8C9+fdgPg6TmTc5ZPGEkXUrLH+AqTiwnQj1AlH9wKinJ/d3dvzKzzkPEikqShGL9I0LGsKNcPd7mb4uld5hIqPL6wDvJ6GE+AEtSRTGL8NRxWYUDqolSUxHqBmcYsikFd4BqNKLOlL9jOQicYGOGwI+hZDx3K4LDgsj6XlWVoZQAxxUiEOpBwD1ATKmT6NagjLORYczxuMiBnzKK16YyDwHGa4U9PjgM2ML85jjMyEf/NeXKR13Uc8Fn3aeQ0nBHLgh22tXB5M7h+HNz8BEMWj0LJeF5mcAO/+3ADaaY4GLBePag5gMQG1+xt9mgusbHcGF7c6MJ50V90w00v4dXj5h96HB8WtLwYrt04n19MVKzN+Zvpe8hz3ei5G7yY0Hi7zCnCxdpmy8bfCn9Alr5lE7ElMaZNdT5xsAsJGGfbaWfMJKWtZ+Jxk5RFceMV7F5IKpIoVT4FCXhJKyaQ3UjAS+I7e9mJBPJrTMlkRxK2ho1vz2IHkkpLjCur7UjC3DXGHYvtSWBRH+tR4dYkzEliPSrclsQCkNeOCt+NBCYDYj7es6btSJhG1j9p2CPJDpthsZKoZeYjsR8Dbk5SgTwileM/MN6YxAZf3ctJ/2YkmiVKEDSVPYBsRKJZHcirrfZ+jvKXSX7niqrNHKQV6+b46ySVcruyVE2z8i1JksS9cQBJOrFknYrd6tiWqk3FAmUwilZnr/8bwznOikWgVrLLLRBIYFIIkS/HvD2/CuV32+2qWipZllViUvks/2K3T/kX/hu6GXlTQL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0" name="AutoShape 10" descr="data:image/jpeg;base64,/9j/4AAQSkZJRgABAQAAAQABAAD/2wCEAAkGBxIRERAUEBQWFBQXGRsWFhYSGR4VHRcaFxYcFxgeHBkeHSkgIiIlIRgUIjEhKCosLjEuGB8zQDQtNygtLisBCgoKDg0OGg8PGSwdICQvLC0sLTQvLCwsNywsLCwtLDcsLTc1Ky0sKyssLDg2NjcsOCw3Nys0LCw3NDcxOCw0K//AABEIAEAA6QMBIgACEQEDEQH/xAAbAAEBAAMBAQEAAAAAAAAAAAAABgQFBwIDAf/EADgQAAEDAwMCAwQIBQUAAAAAAAEAAgMEERIFITEGE0FRcRQiYZEVMlJygZLB0QczU6HhFiM0QoL/xAAZAQEAAwEBAAAAAAAAAAAAAAAAAQIFBAP/xAAhEQEAAgIDAAEFAAAAAAAAAAAAARECAwQxQRIUIXHR8P/aAAwDAQACEQMRAD8A7ivjV1AjY554aL7L7LF1OEyRSNbyRYKmyZjCZx7oTVR1DK5wLbNA4bzf1K32j6n32u93EttfxG/ko6eFzHYvBDvI/oqTpiB0fcD7Nc6xDSd7C+9lh8Hkb8t9ZzNe/wB4pjM23yIi31xERAREQEREBERAREQEREBERAREQEREBERAREQEREBeJpQxpc42A3JXtYOuf8eb7qpsy+OE5R5A01brTpnBlOzfwcRd34eXqvH+npsc8x3L3tff8/mth0o0dkm2+R3+S3SzdXF+owjbum5nryIVq+01R67JGcKhp9eCPUePqFRQyh7Q5puDuCtR1W0dkG2+Q3WZon8iL7q9uPlsw2zpyy+URFxPqY7plT1DGC73NaOLuIaP7rH+laf+tF+dv7rxrGkQ1TAyduTQcrXI3HoudDpum+mDTdv/AGe3ljc84355XetEOoQVDJBeNzXji7SHC/qFjzarTsdi+aNrvJzwD8rqN6xa3T6WOmogY/aJLEgm4uADY8i/uhfKs6f0mhbGysJMjwTkct/MgN2G6FOgseCAQbg8Eb3XxnrYmGz5GMPNnODTb0JU90FHSsjnbRyulj7l7PBGBLR7ovzxf8Vt9R0KmndnPCyRwGILxc2BJt8yUH2+laf+tF+dv7rIZUMc4ta5pcOQCCRfi48FC9CdP0s0EzpYGPInkaC4cNaRYfgvENXPFqle2lgEr3CP6zsGsa1vJNj52AQp0FFPaH1IZfaW1MfYlp95W5ZDG2QcDYbWWCzqetkjM8NEHU+5GUmMj2j/ALBuNviAhSvRTGp9XBkNHLBEZhUOxa2+J444O99lk/SdYIGONIDO5xb22yDFjReznPtxa3hyiKb5FL0nUk7aiGCshZH3riOSGTuDIC+LhYEccr4u6pqZKiop6alD3xOtm6TFuPmfd5J8ETSuRT+idRmV00VTF2J4Rk9uWTSwi+TXWGywIupqyZhmpqMPp98S+TF8jRsXNbjbztuhSvRTVT1Y3s0UsTMm1Egjs44ll7g32NyCCLLN6h1k0vs9mB/dlbEbnHEOvvwb8cIim4XzM7A4MLm5kXDbi5HnblQeqV1YNVhxhBcI5BHH3rNkZf67vds0/Cx9VtxUNOpUolgaJ3U7nGQPJ7e4yYBaxFyd9uETSpRSjupKmZ8ooKZsscbiwySydsOcOQ0WPzXus6nmYynb7NjUzOc0RSSANbhyS+24O1tvFClQi0+j11W+RzKqnbFZuTZI5M2u3tbgEFbhECw9XYXQShouS02A8V8Na1XsBoDcnOvbwAt5/NStRXSPcHOebji21vQLO5nO16719z+1ZyiG26f1RkbTHJdvvE3PG/gfJUhkFr3Fub32+akaeobUOayZvvHZsjdj/wChwV9voCe+GQ7fN7m35fNc/G5O3HCIwx+cdR5MflES99QaoyVojju7cG4428B5reaRGWwxBwsQ3cFedO0uOH6ou77R5/ws5dvH07Iznbtn7zFVHi0R7IoYUz/p4vwdh2rZ4nG+P2uFcouxa0113oL6yBvZNpYnZsvtfzF/A8W+IU/J1QSGtrtOe+ZoxvhkD8Rdu1/hddFRC0Z/DTT5Yo6l00ZiEkmTGu2NreXPwVkV+ohKX/h7C5lPOHtc0molIDgRcEix38F50KFw1PUnFrg1zYrOIIBs3ex4KqkQtEjTHzVmsMs5oliYxryCAThbY8Gx5WkoKemjjbHVwVrZ2jEtjMrmvI2uwtONj5LqKIWhqvTwxujNhhkYxs4cWOu4xh25yPhysrr2NxdSdwSupMj7QIbknb3Lhu+N+VXohbmMNLAa3T3UVHJFGJTnK5haH+47wO9h5lZuma17LW6kXxSOidNu+Jpfi4DYEDexHiugrVaTo/Ylq5M8u+/uWtbHa1r33QtO0NLJXVNXUdt0MToDTxdwYuffcux8AtHp1LTwxiKshrGzs909oylj7HYsxONj5LqaIWgtW0stoaJ9NBIBDMJjC73pMcjf8d72+K8a/rJrX0QghmxZOxz3vjc0A8W4+JJPGy6AiFo7qUup9QpatzHvhbG+NxiaXlpdxcDwXs3l1Sklax4jdSv3c0jHItIB8j8FXIhaF0TUjprZKephlIEj3RyRMMjXtc6444PwWXrVfDPBEauimMTi4/UyfHY2aS0btyG+yr0QQ3RYeKqUU/f9iw2FTfaS4thlva11coiITPV596H0d+i0CvqyjZKLPaCP7j0Knqjpp4cO24Fp8Xct/dYPP4O3LbOzCLtTLGWs0n+fF94K7Wu07R44d/rO+0f0HgtitDgcbLRrmM+5TjFCIi7lhERAREQEREBERAREQEREBERAREQEREBERAREQER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2" name="AutoShape 12" descr="data:image/jpeg;base64,/9j/4AAQSkZJRgABAQAAAQABAAD/2wCEAAkGBxIRERAUEBQWFBQXGRsWFhYSGR4VHRcaFxYcFxgeHBkeHSkgIiIlIRgUIjEhKCosLjEuGB8zQDQtNygtLisBCgoKDg0OGg8PGSwdICQvLC0sLTQvLCwsNywsLCwtLDcsLTc1Ky0sKyssLDg2NjcsOCw3Nys0LCw3NDcxOCw0K//AABEIAEAA6QMBIgACEQEDEQH/xAAbAAEBAAMBAQEAAAAAAAAAAAAABgQFBwIDAf/EADgQAAEDAwMCAwQIBQUAAAAAAAEAAgMEERIFITEGE0FRcRQiYZEVMlJygZLB0QczU6HhFiM0QoL/xAAZAQEAAwEBAAAAAAAAAAAAAAAAAQIFBAP/xAAhEQEAAgIDAAEFAAAAAAAAAAAAARECAwQxQRIUIXHR8P/aAAwDAQACEQMRAD8A7ivjV1AjY554aL7L7LF1OEyRSNbyRYKmyZjCZx7oTVR1DK5wLbNA4bzf1K32j6n32u93EttfxG/ko6eFzHYvBDvI/oqTpiB0fcD7Nc6xDSd7C+9lh8Hkb8t9ZzNe/wB4pjM23yIi31xERAREQEREBERAREQEREBERAREQEREBERAREQEREBeJpQxpc42A3JXtYOuf8eb7qpsy+OE5R5A01brTpnBlOzfwcRd34eXqvH+npsc8x3L3tff8/mth0o0dkm2+R3+S3SzdXF+owjbum5nryIVq+01R67JGcKhp9eCPUePqFRQyh7Q5puDuCtR1W0dkG2+Q3WZon8iL7q9uPlsw2zpyy+URFxPqY7plT1DGC73NaOLuIaP7rH+laf+tF+dv7rxrGkQ1TAyduTQcrXI3HoudDpum+mDTdv/AGe3ljc84355XetEOoQVDJBeNzXji7SHC/qFjzarTsdi+aNrvJzwD8rqN6xa3T6WOmogY/aJLEgm4uADY8i/uhfKs6f0mhbGysJMjwTkct/MgN2G6FOgseCAQbg8Eb3XxnrYmGz5GMPNnODTb0JU90FHSsjnbRyulj7l7PBGBLR7ovzxf8Vt9R0KmndnPCyRwGILxc2BJt8yUH2+laf+tF+dv7rIZUMc4ta5pcOQCCRfi48FC9CdP0s0EzpYGPInkaC4cNaRYfgvENXPFqle2lgEr3CP6zsGsa1vJNj52AQp0FFPaH1IZfaW1MfYlp95W5ZDG2QcDYbWWCzqetkjM8NEHU+5GUmMj2j/ALBuNviAhSvRTGp9XBkNHLBEZhUOxa2+J444O99lk/SdYIGONIDO5xb22yDFjReznPtxa3hyiKb5FL0nUk7aiGCshZH3riOSGTuDIC+LhYEccr4u6pqZKiop6alD3xOtm6TFuPmfd5J8ETSuRT+idRmV00VTF2J4Rk9uWTSwi+TXWGywIupqyZhmpqMPp98S+TF8jRsXNbjbztuhSvRTVT1Y3s0UsTMm1Egjs44ll7g32NyCCLLN6h1k0vs9mB/dlbEbnHEOvvwb8cIim4XzM7A4MLm5kXDbi5HnblQeqV1YNVhxhBcI5BHH3rNkZf67vds0/Cx9VtxUNOpUolgaJ3U7nGQPJ7e4yYBaxFyd9uETSpRSjupKmZ8ooKZsscbiwySydsOcOQ0WPzXus6nmYynb7NjUzOc0RSSANbhyS+24O1tvFClQi0+j11W+RzKqnbFZuTZI5M2u3tbgEFbhECw9XYXQShouS02A8V8Na1XsBoDcnOvbwAt5/NStRXSPcHOebji21vQLO5nO16719z+1ZyiG26f1RkbTHJdvvE3PG/gfJUhkFr3Fub32+akaeobUOayZvvHZsjdj/wChwV9voCe+GQ7fN7m35fNc/G5O3HCIwx+cdR5MflES99QaoyVojju7cG4428B5reaRGWwxBwsQ3cFedO0uOH6ou77R5/ws5dvH07Iznbtn7zFVHi0R7IoYUz/p4vwdh2rZ4nG+P2uFcouxa0113oL6yBvZNpYnZsvtfzF/A8W+IU/J1QSGtrtOe+ZoxvhkD8Rdu1/hddFRC0Z/DTT5Yo6l00ZiEkmTGu2NreXPwVkV+ohKX/h7C5lPOHtc0molIDgRcEix38F50KFw1PUnFrg1zYrOIIBs3ex4KqkQtEjTHzVmsMs5oliYxryCAThbY8Gx5WkoKemjjbHVwVrZ2jEtjMrmvI2uwtONj5LqKIWhqvTwxujNhhkYxs4cWOu4xh25yPhysrr2NxdSdwSupMj7QIbknb3Lhu+N+VXohbmMNLAa3T3UVHJFGJTnK5haH+47wO9h5lZuma17LW6kXxSOidNu+Jpfi4DYEDexHiugrVaTo/Ylq5M8u+/uWtbHa1r33QtO0NLJXVNXUdt0MToDTxdwYuffcux8AtHp1LTwxiKshrGzs909oylj7HYsxONj5LqaIWgtW0stoaJ9NBIBDMJjC73pMcjf8d72+K8a/rJrX0QghmxZOxz3vjc0A8W4+JJPGy6AiFo7qUup9QpatzHvhbG+NxiaXlpdxcDwXs3l1Sklax4jdSv3c0jHItIB8j8FXIhaF0TUjprZKephlIEj3RyRMMjXtc6444PwWXrVfDPBEauimMTi4/UyfHY2aS0btyG+yr0QQ3RYeKqUU/f9iw2FTfaS4thlva11coiITPV596H0d+i0CvqyjZKLPaCP7j0Knqjpp4cO24Fp8Xct/dYPP4O3LbOzCLtTLGWs0n+fF94K7Wu07R44d/rO+0f0HgtitDgcbLRrmM+5TjFCIi7lhERAREQEREBERAREQEREBERAREQEREBERAREQER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6" name="AutoShape 16" descr="data:image/jpeg;base64,/9j/4AAQSkZJRgABAQAAAQABAAD/2wCEAAkGBw0SBhMQBw4WExEXEx4VFxUQGRcRIBgWHBgbIhYVFRoYKCkhGhoxJxcWITEjMTU3Li4uFyA/RDM4NygtLisBCgoKDgwOGA8QGzQlHyU3NzM3NC8wMC80NDAwNzgyNzc0Ny0vNC03Lzc0Kzc4NzIrLCs0Kys0NCwsNjItNDg0LP/AABEIAMgAyAMBIgACEQEDEQH/xAAcAAEAAwEBAQEBAAAAAAAAAAAABQYHBAMCCAH/xAA9EAACAgEDAwIEAgYJAwUAAAABAgADBAUREgYhMRNBByJRYRQyFSNCgZHRFhc2VHFzoaLBcuHwJCUzk7H/xAAYAQEBAQEBAAAAAAAAAAAAAAAAAQQFA//EACARAQACAgICAwEAAAAAAAAAAAABAgMRBDEFIUFxoSL/2gAMAwEAAhEDEQA/ANxiIgIiICIiAiIgIiICIiAiIgIiICIiAiIgIiICIiAiIgIiICIiAiIgIiICIiAiIgIiICIiAiIgIiICIiAiIgIiICIiAiIgIiICIiAiIgIiICIiAiIgIiICIiAiIgIiICIiAiIgIiICIiAiIgIiICIiAiIgIiICIiAiIgIiICIiAiIgIiICIiAiIgIiICIiAiIgIiICIiAiIgIiICIiAiIgIiIER1bqr4vTt+TjqGetOQD77HuPO0yb+ubUP7rR/v8A5zSviV/YbL/yv+RPzWASdl8yS6/juPjy0mbxv20r+ubUP7rR/v8A5zr0/wCNF4u/9ywkZPrSxUj9zbg/6SY0HpTpynTETVbqLb9gbGe1fze4UA9gPEkRoHSm3YYv/wBo/nIl78X3EY5Wfp3qHEzcL1dLs5AdmU9mU/Rh7SVmJan1dg6f1ZUvSqIMVO2Qau/q7nv39+I32+5M2utwyBkO4I3BHuD4MsSw58E49W16nrb6iZziYHqfFDLxsi/INCYiWqgvuUK7P8xGzCfzqzJyNH1PEyMG+yzCuvFF9F7tdxLeLanfdl9+2+3YfWVnaPEpPxNzc39H/h+nWK5IQ5ZK79q6Sp4dvdiQNvcBp33X06l0QMiqyytXp9VTRY9LKwU9uSEHsdxt4gWeJmPQfUWVRbVpfWNnJrqVsxckk/rkYAmpmPf1BuBv5/03n+i9L9LWtQLXXOFyAlYutstCVmqttlDkjy7d/wDD6QLfEzlOpMhPiBVbkOf0fl88Skd9hbU3Z/p85LgH3AmjQETNfig/p9TaWfxNtNd17V3cLrKVZAFI5bEAeT3+8sHS+PinWr7dFzLLalUUujWvkILflYNWWYgdm2O0C1RM40zqTIHXyPlv/wChzkavG7nYNQx2Ye3zhi33BX6T0+JPy9RaYDkW1V3ZJS0JdZSrIE3APEgCBocTPOm8i4fEW2jRb7L9OWjew2O1613k9lSxiTvt5XftOLqDIxq/ib6Wr5ltWK2GbOPr3Vr6nPyArDY7e0DUIlF+GVuTk9O3/pK9rsdr3XGsZ/1hx/2S7Kdw3+6VDpbNwD0/k/pzUr/xH4uyqtRl2iwLzC1hF59/P74G0xMy+Ly5GL8OkenKtGRV6VRtqseot4DsQD33237/AFntfc9XXmFT0rk2XVsrnMrNrZKJXsPTdixPBieYH12+0DR4iIFZ+JX9hsv/ACv+RMM6F0zFu1rlrbqmLUOdpc8Qe+yIT9z/APhm5/Er+w2X/lf8iVz4a8MH4eNl6qQEZjcAQN+PYKo+pJG4/wCqSXT42WcfHtruZ0ka9Q6TCAI2FsO35U/lOLW+oumKMBnxasW6wA8K660bdvYHt2Ex/qXqHJztRN2c3bc8EHitSfyr/p395EyNlPHR6m1p+tvu+0vaz2eWJJ27dz9B7CfqPpXl/RrF9Xfl6Cb7/wDSJ+d+ium7M/XEorB9MENaw/ZTfv3+p8CfputAqBaxsANgB7AeBLDw8rev80juGf4r5NfxKysx8DIOO+MlKuqqd2Rtz8u++33+06tf0rI1PPx/xlDUYWPb+IZbNjZfYo+RFRSeKDuTv3O/gbbyyrrmOcv06eb7WemXRGZVf3UsO2/sfoZ05mo0VXVJlOFa1/TrB/afiW2H7lMrjqvoekjLz8nK13FsrsawJWthavjjoP1Y+Q7Hcl2P05be0gemcXNwKNSwasK98Ql3w2VQe7qeVW2+4G5GxP3+00DWNZxsWlbNTf062cJzIPEMew5H9kfcz2xs6uzKtrq5cqiA24I7kbjYnz2gVkdP1aj0NTi61Q9NiVIu7AK9VqIBzrI3Hn+Mg9NTXcXQM6vMra/Me7hVdSu4ZfSRRkNuR3AG5HndTLzia7j23quLzYMSFsCNwYrvuA/g+D38HaH1zHGptjnl6i8OWyMQBYWFZJHbYlW/gYFO6v6DxT0Sa9FpsF9SI2PwLlhYn5ezHZT53PtuZK42jrqWm03dRU5GPkKnB60usoHL9oj0mAYb+DJvVdexsa4JmswJra35VZv1dfH1GO3sOS7/AOMkq3Vqw1Z3UjcEe4PgiBnnX+mXtrulfgMS2+nFtLWEAPsmyAd3O7nsSfPiTHU9b1aJaOncWwXZRAY1Lt6YIVHtIPhgvcDySJYf0lV+lfw259X0/V22O3Dfbfl489px3dS4atkCxyGx1DWpxYsFPhwvll7HuIFT666IoPSg/o9Q65NJR8bgWYq6bcQAx2XsPPtOXqds3Ly9Jut0u4mm42ZNZVGCbqAQNzs433PbfsPrL/qOrU0JWcktysbhWiqWZm4luIUe+yk/ujI1alMBb35GthuOKMTtxLbkbbjsD5gU3FwczTuqWt0bFe3Tcv57KqwFbHu93VDt2PuB9PsJ9ZIyF+KH4sYV7Y4xDSbFUH5+W/Yb7kfeW/TdYovxjZicioUN3Rl3Vl5KV3HzAj6T5x9ax7NKryccs1VnHgVRiW5H5SF87feBUujNHyquptR1G/HbHx79uGP2ZmK+bWVdwpPfYefmMj+isaynQcjH13S8g88qy5QEVuSswZNiG+U7iX7SNax8mrngFivFXBZWQMrcuJUkd/ytPjE17GtqpaguVudkQlGG7KDvvv4/K3c/SBSPiXi6jnfDxKkwn/F2urmqvYisBt+LsTtvsQPud57app2Xja9VqnSeEzJYoqy8QBaWZR+S1VPy8xu3/h3lvzeocarJ9O/1OXcDjW7blV5Nx2HzbA79p75+r00moXcibSQgRWbchS23bwdgT+4wOvHt50hgpXcb7OOJH2I9jP5P7Rar0K9f5WAYbjbsR27HxECN6q0psvQLsapgpsXjyPt3G57SsdedG52bj04+mXVU4tSjZG5bswGwJ2HgDx/iZfYk09cea2OYmvwxD+pnUP71R/v/AJTs074LW+sDqeaoT3FCkkj7M2wH8DNjiNNM+R5Ex3+QjdB0LEw8L0dLqCL5J8lj9WPkmSURKxTM2ncoHRNIysWx66La3xmue0c1YOvqOWZNwdmG7HY9u3sfM5+pOmrcu2xmvCEVqMYqG/VWq/M2sN9n7rV27fk+8s0QiK1bTrL8OpLvTOzq1isCysACGUD77+88Om9AOILk9drKmYemH7mutUCiot+0Bsdj52I+m8nIgQPTGkZWJg14rW12Y9S8EbiyuUH5A/fjuBsCR528Cc+R05a3VLZqPX3FSqGDkoKzZzI2IBLC1h38bCWaIFW6u6UbOzamNwrRKba+wJO9prIbyAQDUN1PZgxliwVtGIgzSpsC7MawQpP1UHuB9p7xAif0bb/Sf8XzX0/w/o8Njvvz5ct/H22kXrPSlmQ9z+stdxYmi1FJKKyKr1WAn50bgCR2/iN5aogQ3U+kvlYIqUVMu+7LeCR4+VkZfmR1OxBH/eeyafcOnPw11/q2+h6ZusG3JiuxdgP47STiBG6NgWUdP1Y7MrPXStfIAqCVXYNt5A7eJ59M6XZi9N0YrurtVUKwwBUNxGwJHfaS0QInpXS3xen6ca91dq048kBUH77EnacWjaBfTZWl1yNTS9j18VIY8y3EPudvlDkbjz28eJY4gROp6bbZrOLdU6haWcsrAktzXj8pHYbeZy9WdPnMOOG4FKrGdls5fPvW6cQVI4//ACE7/aWCIHPgVOmEiZLBnCgMUBUEgewJJAn9nvEBERAREQEREBERAREQEREBERAREQEREBERAREQEREBERAREQEREBERAREQE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8" name="AutoShape 18" descr="data:image/jpeg;base64,/9j/4AAQSkZJRgABAQAAAQABAAD/2wCEAAkGBw0SBhMQBw4WExEXEx4VFxUQGRcRIBgWHBgbIhYVFRoYKCkhGhoxJxcWITEjMTU3Li4uFyA/RDM4NygtLisBCgoKDgwOGA8QGzQlHyU3NzM3NC8wMC80NDAwNzgyNzc0Ny0vNC03Lzc0Kzc4NzIrLCs0Kys0NCwsNjItNDg0LP/AABEIAMgAyAMBIgACEQEDEQH/xAAcAAEAAwEBAQEBAAAAAAAAAAAABQYHBAMCCAH/xAA9EAACAgEDAwIEAgYJAwUAAAABAgADBAUREgYhMRNBByJRYRQyFSNCgZHRFhc2VHFzoaLBcuHwJCUzk7H/xAAYAQEBAQEBAAAAAAAAAAAAAAAAAQQFA//EACARAQACAgICAwEAAAAAAAAAAAABAgMRBDEFIUFxoSL/2gAMAwEAAhEDEQA/ANxiIgIiICIiAiIgIiICIiAiIgIiICIiAiIgIiICIiAiIgIiICIiAiIgIiICIiAiIgIiICIiAiIgIiICIiAiIgIiICIiAiIgIiICIiAiIgIiICIiAiIgIiICIiAiIgIiICIiAiIgIiICIiAiIgIiICIiAiIgIiICIiAiIgIiICIiAiIgIiICIiAiIgIiICIiAiIgIiICIiAiIgIiICIiAiIgIiIER1bqr4vTt+TjqGetOQD77HuPO0yb+ubUP7rR/v8A5zSviV/YbL/yv+RPzWASdl8yS6/juPjy0mbxv20r+ubUP7rR/v8A5zr0/wCNF4u/9ywkZPrSxUj9zbg/6SY0HpTpynTETVbqLb9gbGe1fze4UA9gPEkRoHSm3YYv/wBo/nIl78X3EY5Wfp3qHEzcL1dLs5AdmU9mU/Rh7SVmJan1dg6f1ZUvSqIMVO2Qau/q7nv39+I32+5M2utwyBkO4I3BHuD4MsSw58E49W16nrb6iZziYHqfFDLxsi/INCYiWqgvuUK7P8xGzCfzqzJyNH1PEyMG+yzCuvFF9F7tdxLeLanfdl9+2+3YfWVnaPEpPxNzc39H/h+nWK5IQ5ZK79q6Sp4dvdiQNvcBp33X06l0QMiqyytXp9VTRY9LKwU9uSEHsdxt4gWeJmPQfUWVRbVpfWNnJrqVsxckk/rkYAmpmPf1BuBv5/03n+i9L9LWtQLXXOFyAlYutstCVmqttlDkjy7d/wDD6QLfEzlOpMhPiBVbkOf0fl88Skd9hbU3Z/p85LgH3AmjQETNfig/p9TaWfxNtNd17V3cLrKVZAFI5bEAeT3+8sHS+PinWr7dFzLLalUUujWvkILflYNWWYgdm2O0C1RM40zqTIHXyPlv/wChzkavG7nYNQx2Ye3zhi33BX6T0+JPy9RaYDkW1V3ZJS0JdZSrIE3APEgCBocTPOm8i4fEW2jRb7L9OWjew2O1613k9lSxiTvt5XftOLqDIxq/ib6Wr5ltWK2GbOPr3Vr6nPyArDY7e0DUIlF+GVuTk9O3/pK9rsdr3XGsZ/1hx/2S7Kdw3+6VDpbNwD0/k/pzUr/xH4uyqtRl2iwLzC1hF59/P74G0xMy+Ly5GL8OkenKtGRV6VRtqseot4DsQD33237/AFntfc9XXmFT0rk2XVsrnMrNrZKJXsPTdixPBieYH12+0DR4iIFZ+JX9hsv/ACv+RMM6F0zFu1rlrbqmLUOdpc8Qe+yIT9z/APhm5/Er+w2X/lf8iVz4a8MH4eNl6qQEZjcAQN+PYKo+pJG4/wCqSXT42WcfHtruZ0ka9Q6TCAI2FsO35U/lOLW+oumKMBnxasW6wA8K660bdvYHt2Ex/qXqHJztRN2c3bc8EHitSfyr/p395EyNlPHR6m1p+tvu+0vaz2eWJJ27dz9B7CfqPpXl/RrF9Xfl6Cb7/wDSJ+d+ium7M/XEorB9MENaw/ZTfv3+p8CfputAqBaxsANgB7AeBLDw8rev80juGf4r5NfxKysx8DIOO+MlKuqqd2Rtz8u++33+06tf0rI1PPx/xlDUYWPb+IZbNjZfYo+RFRSeKDuTv3O/gbbyyrrmOcv06eb7WemXRGZVf3UsO2/sfoZ05mo0VXVJlOFa1/TrB/afiW2H7lMrjqvoekjLz8nK13FsrsawJWthavjjoP1Y+Q7Hcl2P05be0gemcXNwKNSwasK98Ql3w2VQe7qeVW2+4G5GxP3+00DWNZxsWlbNTf062cJzIPEMew5H9kfcz2xs6uzKtrq5cqiA24I7kbjYnz2gVkdP1aj0NTi61Q9NiVIu7AK9VqIBzrI3Hn+Mg9NTXcXQM6vMra/Me7hVdSu4ZfSRRkNuR3AG5HndTLzia7j23quLzYMSFsCNwYrvuA/g+D38HaH1zHGptjnl6i8OWyMQBYWFZJHbYlW/gYFO6v6DxT0Sa9FpsF9SI2PwLlhYn5ezHZT53PtuZK42jrqWm03dRU5GPkKnB60usoHL9oj0mAYb+DJvVdexsa4JmswJra35VZv1dfH1GO3sOS7/AOMkq3Vqw1Z3UjcEe4PgiBnnX+mXtrulfgMS2+nFtLWEAPsmyAd3O7nsSfPiTHU9b1aJaOncWwXZRAY1Lt6YIVHtIPhgvcDySJYf0lV+lfw259X0/V22O3Dfbfl489px3dS4atkCxyGx1DWpxYsFPhwvll7HuIFT666IoPSg/o9Q65NJR8bgWYq6bcQAx2XsPPtOXqds3Ly9Jut0u4mm42ZNZVGCbqAQNzs433PbfsPrL/qOrU0JWcktysbhWiqWZm4luIUe+yk/ujI1alMBb35GthuOKMTtxLbkbbjsD5gU3FwczTuqWt0bFe3Tcv57KqwFbHu93VDt2PuB9PsJ9ZIyF+KH4sYV7Y4xDSbFUH5+W/Yb7kfeW/TdYovxjZicioUN3Rl3Vl5KV3HzAj6T5x9ax7NKryccs1VnHgVRiW5H5SF87feBUujNHyquptR1G/HbHx79uGP2ZmK+bWVdwpPfYefmMj+isaynQcjH13S8g88qy5QEVuSswZNiG+U7iX7SNax8mrngFivFXBZWQMrcuJUkd/ytPjE17GtqpaguVudkQlGG7KDvvv4/K3c/SBSPiXi6jnfDxKkwn/F2urmqvYisBt+LsTtvsQPud57app2Xja9VqnSeEzJYoqy8QBaWZR+S1VPy8xu3/h3lvzeocarJ9O/1OXcDjW7blV5Nx2HzbA79p75+r00moXcibSQgRWbchS23bwdgT+4wOvHt50hgpXcb7OOJH2I9jP5P7Rar0K9f5WAYbjbsR27HxECN6q0psvQLsapgpsXjyPt3G57SsdedG52bj04+mXVU4tSjZG5bswGwJ2HgDx/iZfYk09cea2OYmvwxD+pnUP71R/v/AJTs074LW+sDqeaoT3FCkkj7M2wH8DNjiNNM+R5Ex3+QjdB0LEw8L0dLqCL5J8lj9WPkmSURKxTM2ncoHRNIysWx66La3xmue0c1YOvqOWZNwdmG7HY9u3sfM5+pOmrcu2xmvCEVqMYqG/VWq/M2sN9n7rV27fk+8s0QiK1bTrL8OpLvTOzq1isCysACGUD77+88Om9AOILk9drKmYemH7mutUCiot+0Bsdj52I+m8nIgQPTGkZWJg14rW12Y9S8EbiyuUH5A/fjuBsCR528Cc+R05a3VLZqPX3FSqGDkoKzZzI2IBLC1h38bCWaIFW6u6UbOzamNwrRKba+wJO9prIbyAQDUN1PZgxliwVtGIgzSpsC7MawQpP1UHuB9p7xAif0bb/Sf8XzX0/w/o8Njvvz5ct/H22kXrPSlmQ9z+stdxYmi1FJKKyKr1WAn50bgCR2/iN5aogQ3U+kvlYIqUVMu+7LeCR4+VkZfmR1OxBH/eeyafcOnPw11/q2+h6ZusG3JiuxdgP47STiBG6NgWUdP1Y7MrPXStfIAqCVXYNt5A7eJ59M6XZi9N0YrurtVUKwwBUNxGwJHfaS0QInpXS3xen6ca91dq048kBUH77EnacWjaBfTZWl1yNTS9j18VIY8y3EPudvlDkbjz28eJY4gROp6bbZrOLdU6haWcsrAktzXj8pHYbeZy9WdPnMOOG4FKrGdls5fPvW6cQVI4//ACE7/aWCIHPgVOmEiZLBnCgMUBUEgewJJAn9nvEBERAREQEREBERAREQEREBERAREQEREBERAREQEREBERAREQEREBERAREQE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3" name="Group 142"/>
          <p:cNvGrpSpPr/>
          <p:nvPr/>
        </p:nvGrpSpPr>
        <p:grpSpPr>
          <a:xfrm>
            <a:off x="990601" y="1506416"/>
            <a:ext cx="7391399" cy="4665784"/>
            <a:chOff x="193743" y="1447800"/>
            <a:chExt cx="6054657" cy="4440020"/>
          </a:xfrm>
        </p:grpSpPr>
        <p:cxnSp>
          <p:nvCxnSpPr>
            <p:cNvPr id="139" name="Straight Arrow Connector 40"/>
            <p:cNvCxnSpPr>
              <a:stCxn id="137" idx="1"/>
            </p:cNvCxnSpPr>
            <p:nvPr/>
          </p:nvCxnSpPr>
          <p:spPr>
            <a:xfrm rot="10800000">
              <a:off x="4375826" y="3712445"/>
              <a:ext cx="187257" cy="327763"/>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40"/>
            <p:cNvCxnSpPr/>
            <p:nvPr/>
          </p:nvCxnSpPr>
          <p:spPr>
            <a:xfrm rot="16200000" flipV="1">
              <a:off x="1281959" y="3675248"/>
              <a:ext cx="507590" cy="436933"/>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488" name="Picture 8" descr="http://www.bavarian-nordic.com/media/133/logo.png"/>
            <p:cNvPicPr>
              <a:picLocks noChangeAspect="1" noChangeArrowheads="1"/>
            </p:cNvPicPr>
            <p:nvPr/>
          </p:nvPicPr>
          <p:blipFill>
            <a:blip r:embed="rId3" cstate="print"/>
            <a:srcRect/>
            <a:stretch>
              <a:fillRect/>
            </a:stretch>
          </p:blipFill>
          <p:spPr bwMode="auto">
            <a:xfrm>
              <a:off x="2328870" y="1972123"/>
              <a:ext cx="860992" cy="435077"/>
            </a:xfrm>
            <a:prstGeom prst="rect">
              <a:avLst/>
            </a:prstGeom>
            <a:noFill/>
          </p:spPr>
        </p:pic>
        <p:pic>
          <p:nvPicPr>
            <p:cNvPr id="126" name="Picture 2" descr="http://www.brassstudy.org/wp-content/uploads/2013/03/BMS-logo-300x143.jpg"/>
            <p:cNvPicPr>
              <a:picLocks noChangeAspect="1" noChangeArrowheads="1"/>
            </p:cNvPicPr>
            <p:nvPr/>
          </p:nvPicPr>
          <p:blipFill>
            <a:blip r:embed="rId4" cstate="print"/>
            <a:srcRect/>
            <a:stretch>
              <a:fillRect/>
            </a:stretch>
          </p:blipFill>
          <p:spPr bwMode="auto">
            <a:xfrm>
              <a:off x="1381074" y="4074998"/>
              <a:ext cx="747662" cy="315474"/>
            </a:xfrm>
            <a:prstGeom prst="rect">
              <a:avLst/>
            </a:prstGeom>
            <a:noFill/>
          </p:spPr>
        </p:pic>
        <p:sp>
          <p:nvSpPr>
            <p:cNvPr id="8" name="AutoShape 5"/>
            <p:cNvSpPr>
              <a:spLocks noChangeArrowheads="1"/>
            </p:cNvSpPr>
            <p:nvPr/>
          </p:nvSpPr>
          <p:spPr bwMode="auto">
            <a:xfrm>
              <a:off x="381000" y="3259647"/>
              <a:ext cx="5638800" cy="338813"/>
            </a:xfrm>
            <a:prstGeom prst="roundRect">
              <a:avLst>
                <a:gd name="adj" fmla="val 16667"/>
              </a:avLst>
            </a:prstGeom>
            <a:gradFill rotWithShape="1">
              <a:gsLst>
                <a:gs pos="0">
                  <a:schemeClr val="accent1"/>
                </a:gs>
                <a:gs pos="50000">
                  <a:schemeClr val="accent1">
                    <a:lumMod val="20000"/>
                    <a:lumOff val="80000"/>
                  </a:schemeClr>
                </a:gs>
                <a:gs pos="100000">
                  <a:schemeClr val="accent1"/>
                </a:gs>
              </a:gsLst>
              <a:lin ang="5400000" scaled="1"/>
            </a:gradFill>
            <a:ln w="9525">
              <a:solidFill>
                <a:schemeClr val="tx1"/>
              </a:solidFill>
              <a:round/>
              <a:headEnd/>
              <a:tailEnd/>
            </a:ln>
          </p:spPr>
          <p:txBody>
            <a:bodyPr wrap="none" lIns="0" tIns="0" rIns="0" bIns="0" anchor="ctr"/>
            <a:lstStyle/>
            <a:p>
              <a:pPr algn="ctr"/>
              <a:r>
                <a:rPr lang="en-US" sz="1600" b="1" dirty="0" smtClean="0">
                  <a:latin typeface="Calibri" pitchFamily="34" charset="0"/>
                </a:rPr>
                <a:t>2015</a:t>
              </a:r>
              <a:endParaRPr lang="en-US" sz="1600" b="1" dirty="0">
                <a:latin typeface="Calibri" pitchFamily="34" charset="0"/>
              </a:endParaRPr>
            </a:p>
          </p:txBody>
        </p:sp>
        <p:pic>
          <p:nvPicPr>
            <p:cNvPr id="107" name="Picture 30" descr="http://www.returnonreputation.com/wp-content/uploads/2011/01/johnsonandjohnsonlogo2.jpg"/>
            <p:cNvPicPr>
              <a:picLocks noChangeAspect="1" noChangeArrowheads="1"/>
            </p:cNvPicPr>
            <p:nvPr/>
          </p:nvPicPr>
          <p:blipFill>
            <a:blip r:embed="rId5" cstate="print"/>
            <a:srcRect/>
            <a:stretch>
              <a:fillRect/>
            </a:stretch>
          </p:blipFill>
          <p:spPr bwMode="auto">
            <a:xfrm>
              <a:off x="193743" y="2756848"/>
              <a:ext cx="1092039" cy="201391"/>
            </a:xfrm>
            <a:prstGeom prst="rect">
              <a:avLst/>
            </a:prstGeom>
            <a:noFill/>
          </p:spPr>
        </p:pic>
        <p:pic>
          <p:nvPicPr>
            <p:cNvPr id="2102" name="Picture 54" descr="http://ir.macrogenics.com/common/alerts/AMDA-278VRP/default/logo.gif"/>
            <p:cNvPicPr>
              <a:picLocks noChangeAspect="1" noChangeArrowheads="1"/>
            </p:cNvPicPr>
            <p:nvPr/>
          </p:nvPicPr>
          <p:blipFill>
            <a:blip r:embed="rId6" cstate="print"/>
            <a:srcRect/>
            <a:stretch>
              <a:fillRect/>
            </a:stretch>
          </p:blipFill>
          <p:spPr bwMode="auto">
            <a:xfrm>
              <a:off x="532463" y="2334688"/>
              <a:ext cx="660584" cy="384060"/>
            </a:xfrm>
            <a:prstGeom prst="rect">
              <a:avLst/>
            </a:prstGeom>
            <a:noFill/>
          </p:spPr>
        </p:pic>
        <p:sp>
          <p:nvSpPr>
            <p:cNvPr id="110" name="Rounded Rectangle 109"/>
            <p:cNvSpPr/>
            <p:nvPr/>
          </p:nvSpPr>
          <p:spPr>
            <a:xfrm>
              <a:off x="381000" y="1827098"/>
              <a:ext cx="838200" cy="507590"/>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Jan 2015</a:t>
              </a:r>
            </a:p>
            <a:p>
              <a:pPr algn="ctr"/>
              <a:r>
                <a:rPr lang="en-US" sz="1050" dirty="0" smtClean="0">
                  <a:solidFill>
                    <a:schemeClr val="tx1"/>
                  </a:solidFill>
                  <a:latin typeface="Calibri" pitchFamily="34" charset="0"/>
                </a:rPr>
                <a:t>$625M</a:t>
              </a:r>
            </a:p>
            <a:p>
              <a:pPr algn="ctr"/>
              <a:r>
                <a:rPr lang="en-US" sz="1050" dirty="0" smtClean="0">
                  <a:solidFill>
                    <a:schemeClr val="tx1"/>
                  </a:solidFill>
                  <a:latin typeface="Calibri" pitchFamily="34" charset="0"/>
                </a:rPr>
                <a:t>MGD011</a:t>
              </a:r>
            </a:p>
          </p:txBody>
        </p:sp>
        <p:cxnSp>
          <p:nvCxnSpPr>
            <p:cNvPr id="112" name="Straight Arrow Connector 111"/>
            <p:cNvCxnSpPr>
              <a:stCxn id="107" idx="2"/>
            </p:cNvCxnSpPr>
            <p:nvPr/>
          </p:nvCxnSpPr>
          <p:spPr>
            <a:xfrm>
              <a:off x="739762" y="2958239"/>
              <a:ext cx="15753" cy="246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04" name="Picture 56" descr="http://www.northriverfilms.tv/images/PortLogoAmgen.png"/>
            <p:cNvPicPr>
              <a:picLocks noChangeAspect="1" noChangeArrowheads="1"/>
            </p:cNvPicPr>
            <p:nvPr/>
          </p:nvPicPr>
          <p:blipFill>
            <a:blip r:embed="rId7" cstate="print"/>
            <a:srcRect t="32323"/>
            <a:stretch>
              <a:fillRect/>
            </a:stretch>
          </p:blipFill>
          <p:spPr bwMode="auto">
            <a:xfrm>
              <a:off x="609600" y="3962400"/>
              <a:ext cx="533400" cy="146467"/>
            </a:xfrm>
            <a:prstGeom prst="rect">
              <a:avLst/>
            </a:prstGeom>
            <a:noFill/>
          </p:spPr>
        </p:pic>
        <p:pic>
          <p:nvPicPr>
            <p:cNvPr id="2106" name="Picture 58" descr="https://www.analystratings.net/logos/kite-pharma-inc-logo.jpg"/>
            <p:cNvPicPr>
              <a:picLocks noChangeAspect="1" noChangeArrowheads="1"/>
            </p:cNvPicPr>
            <p:nvPr/>
          </p:nvPicPr>
          <p:blipFill>
            <a:blip r:embed="rId8" cstate="print"/>
            <a:srcRect/>
            <a:stretch>
              <a:fillRect/>
            </a:stretch>
          </p:blipFill>
          <p:spPr bwMode="auto">
            <a:xfrm>
              <a:off x="305879" y="4135678"/>
              <a:ext cx="886570" cy="242920"/>
            </a:xfrm>
            <a:prstGeom prst="rect">
              <a:avLst/>
            </a:prstGeom>
            <a:noFill/>
          </p:spPr>
        </p:pic>
        <p:sp>
          <p:nvSpPr>
            <p:cNvPr id="115" name="Rounded Rectangle 114"/>
            <p:cNvSpPr/>
            <p:nvPr/>
          </p:nvSpPr>
          <p:spPr>
            <a:xfrm>
              <a:off x="443419" y="4437562"/>
              <a:ext cx="761999" cy="457200"/>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Jan 2015</a:t>
              </a:r>
            </a:p>
            <a:p>
              <a:pPr algn="ctr"/>
              <a:r>
                <a:rPr lang="en-US" sz="1050" dirty="0" smtClean="0">
                  <a:solidFill>
                    <a:schemeClr val="tx1"/>
                  </a:solidFill>
                  <a:latin typeface="Calibri" pitchFamily="34" charset="0"/>
                </a:rPr>
                <a:t>$525M</a:t>
              </a:r>
            </a:p>
            <a:p>
              <a:pPr algn="ctr"/>
              <a:r>
                <a:rPr lang="en-US" sz="1050" dirty="0" smtClean="0">
                  <a:solidFill>
                    <a:schemeClr val="tx1"/>
                  </a:solidFill>
                  <a:latin typeface="Calibri" pitchFamily="34" charset="0"/>
                </a:rPr>
                <a:t>CAR-T</a:t>
              </a:r>
            </a:p>
          </p:txBody>
        </p:sp>
        <p:cxnSp>
          <p:nvCxnSpPr>
            <p:cNvPr id="116" name="Straight Arrow Connector 115"/>
            <p:cNvCxnSpPr/>
            <p:nvPr/>
          </p:nvCxnSpPr>
          <p:spPr>
            <a:xfrm flipV="1">
              <a:off x="685800" y="3657600"/>
              <a:ext cx="0" cy="274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08" name="Picture 60" descr="http://www.insidermonkey.com/blog/wp-content/uploads/2013/04/Rigel-Pharmaceuticals-Inc..jpg"/>
            <p:cNvPicPr>
              <a:picLocks noChangeAspect="1" noChangeArrowheads="1"/>
            </p:cNvPicPr>
            <p:nvPr/>
          </p:nvPicPr>
          <p:blipFill>
            <a:blip r:embed="rId9" cstate="print"/>
            <a:srcRect/>
            <a:stretch>
              <a:fillRect/>
            </a:stretch>
          </p:blipFill>
          <p:spPr bwMode="auto">
            <a:xfrm>
              <a:off x="1469269" y="1905000"/>
              <a:ext cx="592910" cy="357176"/>
            </a:xfrm>
            <a:prstGeom prst="rect">
              <a:avLst/>
            </a:prstGeom>
            <a:noFill/>
          </p:spPr>
        </p:pic>
        <p:sp>
          <p:nvSpPr>
            <p:cNvPr id="119" name="Rounded Rectangle 118"/>
            <p:cNvSpPr/>
            <p:nvPr/>
          </p:nvSpPr>
          <p:spPr>
            <a:xfrm>
              <a:off x="1295399" y="1447800"/>
              <a:ext cx="940475" cy="457200"/>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Feb 2015</a:t>
              </a:r>
            </a:p>
            <a:p>
              <a:pPr algn="ctr"/>
              <a:r>
                <a:rPr lang="en-US" sz="1050" dirty="0" smtClean="0">
                  <a:solidFill>
                    <a:schemeClr val="tx1"/>
                  </a:solidFill>
                  <a:latin typeface="Calibri" pitchFamily="34" charset="0"/>
                </a:rPr>
                <a:t>$339M</a:t>
              </a:r>
            </a:p>
            <a:p>
              <a:pPr algn="ctr"/>
              <a:r>
                <a:rPr lang="en-US" sz="1050" dirty="0" smtClean="0">
                  <a:solidFill>
                    <a:schemeClr val="tx1"/>
                  </a:solidFill>
                  <a:latin typeface="Calibri" pitchFamily="34" charset="0"/>
                </a:rPr>
                <a:t>TGF-beta</a:t>
              </a:r>
            </a:p>
          </p:txBody>
        </p:sp>
        <p:cxnSp>
          <p:nvCxnSpPr>
            <p:cNvPr id="122" name="Straight Arrow Connector 40"/>
            <p:cNvCxnSpPr/>
            <p:nvPr/>
          </p:nvCxnSpPr>
          <p:spPr>
            <a:xfrm rot="5400000">
              <a:off x="1451801" y="2696941"/>
              <a:ext cx="499459" cy="35505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7" name="Picture 2" descr="http://www.brassstudy.org/wp-content/uploads/2013/03/BMS-logo-300x143.jpg"/>
            <p:cNvPicPr>
              <a:picLocks noChangeAspect="1" noChangeArrowheads="1"/>
            </p:cNvPicPr>
            <p:nvPr/>
          </p:nvPicPr>
          <p:blipFill>
            <a:blip r:embed="rId4" cstate="print"/>
            <a:srcRect/>
            <a:stretch>
              <a:fillRect/>
            </a:stretch>
          </p:blipFill>
          <p:spPr bwMode="auto">
            <a:xfrm>
              <a:off x="1317287" y="2223559"/>
              <a:ext cx="950787" cy="401181"/>
            </a:xfrm>
            <a:prstGeom prst="rect">
              <a:avLst/>
            </a:prstGeom>
            <a:noFill/>
          </p:spPr>
        </p:pic>
        <p:sp>
          <p:nvSpPr>
            <p:cNvPr id="127" name="Rounded Rectangle 126"/>
            <p:cNvSpPr/>
            <p:nvPr/>
          </p:nvSpPr>
          <p:spPr>
            <a:xfrm>
              <a:off x="1345524" y="4726745"/>
              <a:ext cx="788075" cy="457200"/>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Feb 2015</a:t>
              </a:r>
            </a:p>
            <a:p>
              <a:pPr algn="ctr"/>
              <a:r>
                <a:rPr lang="en-US" sz="1050" dirty="0" smtClean="0">
                  <a:solidFill>
                    <a:schemeClr val="tx1"/>
                  </a:solidFill>
                  <a:latin typeface="Calibri" pitchFamily="34" charset="0"/>
                </a:rPr>
                <a:t>$339M</a:t>
              </a:r>
            </a:p>
            <a:p>
              <a:pPr algn="ctr"/>
              <a:r>
                <a:rPr lang="en-US" sz="1050" dirty="0" smtClean="0">
                  <a:solidFill>
                    <a:schemeClr val="tx1"/>
                  </a:solidFill>
                  <a:latin typeface="Calibri" pitchFamily="34" charset="0"/>
                </a:rPr>
                <a:t>IDO1 </a:t>
              </a:r>
            </a:p>
          </p:txBody>
        </p:sp>
        <p:pic>
          <p:nvPicPr>
            <p:cNvPr id="2110" name="Picture 62" descr="http://static.wixstatic.com/media/2d9e3c_f153437dfccf4c36b99d9b1549a602aa.png_srz_183_135_85_22_0.50_1.20_0.00_png_srz"/>
            <p:cNvPicPr>
              <a:picLocks noChangeAspect="1" noChangeArrowheads="1"/>
            </p:cNvPicPr>
            <p:nvPr/>
          </p:nvPicPr>
          <p:blipFill>
            <a:blip r:embed="rId10" cstate="print"/>
            <a:srcRect/>
            <a:stretch>
              <a:fillRect/>
            </a:stretch>
          </p:blipFill>
          <p:spPr bwMode="auto">
            <a:xfrm>
              <a:off x="1509706" y="4382024"/>
              <a:ext cx="467288" cy="344721"/>
            </a:xfrm>
            <a:prstGeom prst="rect">
              <a:avLst/>
            </a:prstGeom>
            <a:noFill/>
          </p:spPr>
        </p:pic>
        <p:pic>
          <p:nvPicPr>
            <p:cNvPr id="20482" name="Picture 2" descr="http://www.incyte.com/sites/all/themes/incyte/logo.png"/>
            <p:cNvPicPr>
              <a:picLocks noChangeAspect="1" noChangeArrowheads="1"/>
            </p:cNvPicPr>
            <p:nvPr/>
          </p:nvPicPr>
          <p:blipFill>
            <a:blip r:embed="rId11" cstate="print"/>
            <a:srcRect/>
            <a:stretch>
              <a:fillRect/>
            </a:stretch>
          </p:blipFill>
          <p:spPr bwMode="auto">
            <a:xfrm>
              <a:off x="2146291" y="4655102"/>
              <a:ext cx="481799" cy="331237"/>
            </a:xfrm>
            <a:prstGeom prst="rect">
              <a:avLst/>
            </a:prstGeom>
            <a:noFill/>
          </p:spPr>
        </p:pic>
        <p:pic>
          <p:nvPicPr>
            <p:cNvPr id="20486" name="Picture 6" descr="http://www.avarx.com/getimage?_id=bucket6810698643275804528&amp;Extent=AvaRx.SubDomains.bucket186645486346080814.Listings&amp;fileName=Advaxis%20Immunotherapies.png&amp;random=$%7BSystem.currentTimeMillis()%7D"/>
            <p:cNvPicPr>
              <a:picLocks noChangeAspect="1" noChangeArrowheads="1"/>
            </p:cNvPicPr>
            <p:nvPr/>
          </p:nvPicPr>
          <p:blipFill>
            <a:blip r:embed="rId12" cstate="print"/>
            <a:srcRect/>
            <a:stretch>
              <a:fillRect/>
            </a:stretch>
          </p:blipFill>
          <p:spPr bwMode="auto">
            <a:xfrm>
              <a:off x="2128736" y="4980904"/>
              <a:ext cx="749030" cy="329285"/>
            </a:xfrm>
            <a:prstGeom prst="rect">
              <a:avLst/>
            </a:prstGeom>
            <a:noFill/>
          </p:spPr>
        </p:pic>
        <p:sp>
          <p:nvSpPr>
            <p:cNvPr id="88" name="Rounded Rectangle 87"/>
            <p:cNvSpPr/>
            <p:nvPr/>
          </p:nvSpPr>
          <p:spPr>
            <a:xfrm>
              <a:off x="1816641" y="5380230"/>
              <a:ext cx="1123545" cy="507590"/>
            </a:xfrm>
            <a:prstGeom prst="roundRect">
              <a:avLst/>
            </a:prstGeom>
            <a:noFill/>
            <a:ln w="22225" cmpd="sng">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Feb  2014</a:t>
              </a:r>
            </a:p>
            <a:p>
              <a:pPr algn="ctr"/>
              <a:r>
                <a:rPr lang="en-US" sz="1050" dirty="0" smtClean="0">
                  <a:solidFill>
                    <a:schemeClr val="tx1"/>
                  </a:solidFill>
                  <a:latin typeface="Calibri" pitchFamily="34" charset="0"/>
                </a:rPr>
                <a:t>Undisclosed</a:t>
              </a:r>
            </a:p>
            <a:p>
              <a:pPr algn="ctr"/>
              <a:r>
                <a:rPr lang="en-US" sz="1050" dirty="0" smtClean="0">
                  <a:solidFill>
                    <a:schemeClr val="tx1"/>
                  </a:solidFill>
                  <a:latin typeface="Calibri" pitchFamily="34" charset="0"/>
                </a:rPr>
                <a:t>IDO1 + ADXS-HPV</a:t>
              </a:r>
            </a:p>
          </p:txBody>
        </p:sp>
        <p:cxnSp>
          <p:nvCxnSpPr>
            <p:cNvPr id="89" name="Straight Arrow Connector 40"/>
            <p:cNvCxnSpPr/>
            <p:nvPr/>
          </p:nvCxnSpPr>
          <p:spPr>
            <a:xfrm rot="16200000" flipV="1">
              <a:off x="1564913" y="3769088"/>
              <a:ext cx="924988" cy="702012"/>
            </a:xfrm>
            <a:prstGeom prst="bentConnector3">
              <a:avLst>
                <a:gd name="adj1" fmla="val 8437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2336125" y="1447800"/>
              <a:ext cx="788075" cy="457200"/>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Mar 2015</a:t>
              </a:r>
            </a:p>
            <a:p>
              <a:pPr algn="ctr"/>
              <a:r>
                <a:rPr lang="en-US" sz="1050" dirty="0" smtClean="0">
                  <a:solidFill>
                    <a:schemeClr val="tx1"/>
                  </a:solidFill>
                  <a:latin typeface="Calibri" pitchFamily="34" charset="0"/>
                </a:rPr>
                <a:t>$975M</a:t>
              </a:r>
            </a:p>
            <a:p>
              <a:pPr algn="ctr"/>
              <a:r>
                <a:rPr lang="en-US" sz="1050" dirty="0" smtClean="0">
                  <a:solidFill>
                    <a:schemeClr val="tx1"/>
                  </a:solidFill>
                  <a:latin typeface="Calibri" pitchFamily="34" charset="0"/>
                </a:rPr>
                <a:t>Prostvac </a:t>
              </a:r>
            </a:p>
          </p:txBody>
        </p:sp>
        <p:pic>
          <p:nvPicPr>
            <p:cNvPr id="103" name="Picture 2" descr="http://www.brassstudy.org/wp-content/uploads/2013/03/BMS-logo-300x143.jpg"/>
            <p:cNvPicPr>
              <a:picLocks noChangeAspect="1" noChangeArrowheads="1"/>
            </p:cNvPicPr>
            <p:nvPr/>
          </p:nvPicPr>
          <p:blipFill>
            <a:blip r:embed="rId4" cstate="print"/>
            <a:srcRect/>
            <a:stretch>
              <a:fillRect/>
            </a:stretch>
          </p:blipFill>
          <p:spPr bwMode="auto">
            <a:xfrm>
              <a:off x="2253574" y="2479714"/>
              <a:ext cx="852873" cy="359867"/>
            </a:xfrm>
            <a:prstGeom prst="rect">
              <a:avLst/>
            </a:prstGeom>
            <a:noFill/>
          </p:spPr>
        </p:pic>
        <p:cxnSp>
          <p:nvCxnSpPr>
            <p:cNvPr id="108" name="Straight Arrow Connector 107"/>
            <p:cNvCxnSpPr>
              <a:stCxn id="103" idx="2"/>
            </p:cNvCxnSpPr>
            <p:nvPr/>
          </p:nvCxnSpPr>
          <p:spPr>
            <a:xfrm>
              <a:off x="2680011" y="2839580"/>
              <a:ext cx="74487" cy="4001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640925" y="4343400"/>
              <a:ext cx="940475" cy="529239"/>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Mar 2015</a:t>
              </a:r>
            </a:p>
            <a:p>
              <a:pPr algn="ctr"/>
              <a:r>
                <a:rPr lang="en-US" sz="1050" dirty="0" smtClean="0">
                  <a:solidFill>
                    <a:schemeClr val="tx1"/>
                  </a:solidFill>
                  <a:latin typeface="Calibri" pitchFamily="34" charset="0"/>
                </a:rPr>
                <a:t>Undisclosed</a:t>
              </a:r>
            </a:p>
            <a:p>
              <a:pPr algn="ctr"/>
              <a:r>
                <a:rPr lang="en-US" sz="1050" dirty="0" smtClean="0">
                  <a:solidFill>
                    <a:schemeClr val="tx1"/>
                  </a:solidFill>
                  <a:latin typeface="Calibri" pitchFamily="34" charset="0"/>
                </a:rPr>
                <a:t>PD1 + GITR</a:t>
              </a:r>
            </a:p>
          </p:txBody>
        </p:sp>
        <p:pic>
          <p:nvPicPr>
            <p:cNvPr id="20494" name="Picture 14" descr="http://ir.tgtherapeutics.com/images/logo.gif"/>
            <p:cNvPicPr>
              <a:picLocks noChangeAspect="1" noChangeArrowheads="1"/>
            </p:cNvPicPr>
            <p:nvPr/>
          </p:nvPicPr>
          <p:blipFill>
            <a:blip r:embed="rId13" cstate="print"/>
            <a:srcRect/>
            <a:stretch>
              <a:fillRect/>
            </a:stretch>
          </p:blipFill>
          <p:spPr bwMode="auto">
            <a:xfrm>
              <a:off x="2436366" y="3784946"/>
              <a:ext cx="1065592" cy="291942"/>
            </a:xfrm>
            <a:prstGeom prst="rect">
              <a:avLst/>
            </a:prstGeom>
            <a:noFill/>
          </p:spPr>
        </p:pic>
        <p:pic>
          <p:nvPicPr>
            <p:cNvPr id="20500" name="Picture 20" descr="http://www.tpwell.com/images/image/20140421175931663166.jpg"/>
            <p:cNvPicPr>
              <a:picLocks noChangeAspect="1" noChangeArrowheads="1"/>
            </p:cNvPicPr>
            <p:nvPr/>
          </p:nvPicPr>
          <p:blipFill>
            <a:blip r:embed="rId14" cstate="print"/>
            <a:srcRect t="38400" b="39200"/>
            <a:stretch>
              <a:fillRect/>
            </a:stretch>
          </p:blipFill>
          <p:spPr bwMode="auto">
            <a:xfrm>
              <a:off x="2565512" y="4074998"/>
              <a:ext cx="858045" cy="192202"/>
            </a:xfrm>
            <a:prstGeom prst="rect">
              <a:avLst/>
            </a:prstGeom>
            <a:noFill/>
          </p:spPr>
        </p:pic>
        <p:cxnSp>
          <p:nvCxnSpPr>
            <p:cNvPr id="118" name="Straight Arrow Connector 117"/>
            <p:cNvCxnSpPr>
              <a:stCxn id="20494" idx="0"/>
            </p:cNvCxnSpPr>
            <p:nvPr/>
          </p:nvCxnSpPr>
          <p:spPr>
            <a:xfrm flipH="1" flipV="1">
              <a:off x="2940185" y="3639920"/>
              <a:ext cx="28977" cy="1450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0" name="Picture 16" descr="http://www.securingindustry.com/agile_assets/61/Logo-Merck.jpg_resized_175_100.jpeg"/>
            <p:cNvPicPr>
              <a:picLocks noChangeAspect="1" noChangeArrowheads="1"/>
            </p:cNvPicPr>
            <p:nvPr/>
          </p:nvPicPr>
          <p:blipFill>
            <a:blip r:embed="rId15" cstate="print"/>
            <a:srcRect/>
            <a:stretch>
              <a:fillRect/>
            </a:stretch>
          </p:blipFill>
          <p:spPr bwMode="auto">
            <a:xfrm>
              <a:off x="3252281" y="2209800"/>
              <a:ext cx="707720" cy="310410"/>
            </a:xfrm>
            <a:prstGeom prst="rect">
              <a:avLst/>
            </a:prstGeom>
            <a:noFill/>
          </p:spPr>
        </p:pic>
        <p:pic>
          <p:nvPicPr>
            <p:cNvPr id="20504" name="Picture 24" descr="http://www.streetinsider.com/images/news2/102/10266053/resize_XON%20logo.jpg"/>
            <p:cNvPicPr>
              <a:picLocks noChangeAspect="1" noChangeArrowheads="1"/>
            </p:cNvPicPr>
            <p:nvPr/>
          </p:nvPicPr>
          <p:blipFill>
            <a:blip r:embed="rId16" cstate="print"/>
            <a:srcRect t="28916" b="32530"/>
            <a:stretch>
              <a:fillRect/>
            </a:stretch>
          </p:blipFill>
          <p:spPr bwMode="auto">
            <a:xfrm>
              <a:off x="3200400" y="2057400"/>
              <a:ext cx="762000" cy="121920"/>
            </a:xfrm>
            <a:prstGeom prst="rect">
              <a:avLst/>
            </a:prstGeom>
            <a:noFill/>
          </p:spPr>
        </p:pic>
        <p:sp>
          <p:nvSpPr>
            <p:cNvPr id="121" name="Rounded Rectangle 120"/>
            <p:cNvSpPr/>
            <p:nvPr/>
          </p:nvSpPr>
          <p:spPr>
            <a:xfrm>
              <a:off x="3200400" y="1600200"/>
              <a:ext cx="762000" cy="422368"/>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Mar 2015</a:t>
              </a:r>
            </a:p>
            <a:p>
              <a:pPr algn="ctr"/>
              <a:r>
                <a:rPr lang="en-US" sz="1050" dirty="0" smtClean="0">
                  <a:solidFill>
                    <a:schemeClr val="tx1"/>
                  </a:solidFill>
                  <a:latin typeface="Calibri" pitchFamily="34" charset="0"/>
                </a:rPr>
                <a:t>$941M</a:t>
              </a:r>
            </a:p>
            <a:p>
              <a:pPr algn="ctr"/>
              <a:r>
                <a:rPr lang="en-US" sz="1050" dirty="0" smtClean="0">
                  <a:solidFill>
                    <a:schemeClr val="tx1"/>
                  </a:solidFill>
                  <a:latin typeface="Calibri" pitchFamily="34" charset="0"/>
                </a:rPr>
                <a:t>CAR-T</a:t>
              </a:r>
            </a:p>
          </p:txBody>
        </p:sp>
        <p:cxnSp>
          <p:nvCxnSpPr>
            <p:cNvPr id="123" name="Straight Arrow Connector 122"/>
            <p:cNvCxnSpPr/>
            <p:nvPr/>
          </p:nvCxnSpPr>
          <p:spPr>
            <a:xfrm>
              <a:off x="3581400" y="2560320"/>
              <a:ext cx="0" cy="64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4" name="Picture 2" descr="http://d0.awsstatic.com/logos/customers/Novartis-logo.jpg"/>
            <p:cNvPicPr>
              <a:picLocks noChangeAspect="1" noChangeArrowheads="1"/>
            </p:cNvPicPr>
            <p:nvPr/>
          </p:nvPicPr>
          <p:blipFill>
            <a:blip r:embed="rId17" cstate="print"/>
            <a:srcRect/>
            <a:stretch>
              <a:fillRect/>
            </a:stretch>
          </p:blipFill>
          <p:spPr bwMode="auto">
            <a:xfrm>
              <a:off x="3189862" y="4945152"/>
              <a:ext cx="1248383" cy="232519"/>
            </a:xfrm>
            <a:prstGeom prst="rect">
              <a:avLst/>
            </a:prstGeom>
            <a:noFill/>
            <a:ln>
              <a:noFill/>
            </a:ln>
          </p:spPr>
        </p:pic>
        <p:pic>
          <p:nvPicPr>
            <p:cNvPr id="125" name="Picture 32" descr="http://www.aduro.com/themes/default/images/logo_top.png"/>
            <p:cNvPicPr>
              <a:picLocks noChangeAspect="1" noChangeArrowheads="1"/>
            </p:cNvPicPr>
            <p:nvPr/>
          </p:nvPicPr>
          <p:blipFill>
            <a:blip r:embed="rId18" cstate="print"/>
            <a:srcRect/>
            <a:stretch>
              <a:fillRect/>
            </a:stretch>
          </p:blipFill>
          <p:spPr bwMode="auto">
            <a:xfrm>
              <a:off x="3439538" y="5162691"/>
              <a:ext cx="832688" cy="152400"/>
            </a:xfrm>
            <a:prstGeom prst="rect">
              <a:avLst/>
            </a:prstGeom>
            <a:noFill/>
          </p:spPr>
        </p:pic>
        <p:sp>
          <p:nvSpPr>
            <p:cNvPr id="128" name="Rounded Rectangle 127"/>
            <p:cNvSpPr/>
            <p:nvPr/>
          </p:nvSpPr>
          <p:spPr>
            <a:xfrm>
              <a:off x="3352800" y="5380230"/>
              <a:ext cx="1066800" cy="507590"/>
            </a:xfrm>
            <a:prstGeom prst="roundRect">
              <a:avLst/>
            </a:prstGeom>
            <a:noFill/>
            <a:ln w="22225" cmpd="sng">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Mar 2015</a:t>
              </a:r>
            </a:p>
            <a:p>
              <a:pPr algn="ctr"/>
              <a:r>
                <a:rPr lang="en-US" sz="1050" dirty="0" smtClean="0">
                  <a:solidFill>
                    <a:schemeClr val="tx1"/>
                  </a:solidFill>
                  <a:latin typeface="Calibri" pitchFamily="34" charset="0"/>
                </a:rPr>
                <a:t>$250M</a:t>
              </a:r>
            </a:p>
            <a:p>
              <a:pPr algn="ctr"/>
              <a:r>
                <a:rPr lang="en-US" sz="1050" dirty="0" smtClean="0">
                  <a:solidFill>
                    <a:schemeClr val="tx1"/>
                  </a:solidFill>
                  <a:latin typeface="Calibri" pitchFamily="34" charset="0"/>
                </a:rPr>
                <a:t>STING agonists</a:t>
              </a:r>
            </a:p>
          </p:txBody>
        </p:sp>
        <p:cxnSp>
          <p:nvCxnSpPr>
            <p:cNvPr id="130" name="Straight Arrow Connector 40"/>
            <p:cNvCxnSpPr>
              <a:stCxn id="124" idx="0"/>
            </p:cNvCxnSpPr>
            <p:nvPr/>
          </p:nvCxnSpPr>
          <p:spPr>
            <a:xfrm rot="16200000" flipV="1">
              <a:off x="3053951" y="4185050"/>
              <a:ext cx="1287552" cy="232653"/>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2" name="Picture 38" descr="http://cdn.geekwire.com/wp-content/uploads/junotherapeutics.jpg"/>
            <p:cNvPicPr>
              <a:picLocks noChangeAspect="1" noChangeArrowheads="1"/>
            </p:cNvPicPr>
            <p:nvPr/>
          </p:nvPicPr>
          <p:blipFill>
            <a:blip r:embed="rId19" cstate="print"/>
            <a:srcRect/>
            <a:stretch>
              <a:fillRect/>
            </a:stretch>
          </p:blipFill>
          <p:spPr bwMode="auto">
            <a:xfrm>
              <a:off x="4167094" y="2057400"/>
              <a:ext cx="505999" cy="231258"/>
            </a:xfrm>
            <a:prstGeom prst="rect">
              <a:avLst/>
            </a:prstGeom>
            <a:noFill/>
          </p:spPr>
        </p:pic>
        <p:pic>
          <p:nvPicPr>
            <p:cNvPr id="20506" name="Picture 26" descr="http://upload.wikimedia.org/wikipedia/en/thumb/4/4f/AstraZeneca.svg/200px-AstraZeneca.svg.png"/>
            <p:cNvPicPr>
              <a:picLocks noChangeAspect="1" noChangeArrowheads="1"/>
            </p:cNvPicPr>
            <p:nvPr/>
          </p:nvPicPr>
          <p:blipFill>
            <a:blip r:embed="rId20" cstate="print"/>
            <a:srcRect/>
            <a:stretch>
              <a:fillRect/>
            </a:stretch>
          </p:blipFill>
          <p:spPr bwMode="auto">
            <a:xfrm>
              <a:off x="4090894" y="2286000"/>
              <a:ext cx="709706" cy="180975"/>
            </a:xfrm>
            <a:prstGeom prst="rect">
              <a:avLst/>
            </a:prstGeom>
            <a:noFill/>
          </p:spPr>
        </p:pic>
        <p:sp>
          <p:nvSpPr>
            <p:cNvPr id="133" name="Rounded Rectangle 132"/>
            <p:cNvSpPr/>
            <p:nvPr/>
          </p:nvSpPr>
          <p:spPr>
            <a:xfrm>
              <a:off x="4038600" y="1600200"/>
              <a:ext cx="914400" cy="457200"/>
            </a:xfrm>
            <a:prstGeom prst="roundRect">
              <a:avLst/>
            </a:prstGeom>
            <a:solidFill>
              <a:schemeClr val="accent3">
                <a:lumMod val="60000"/>
                <a:lumOff val="40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Apr 2015</a:t>
              </a:r>
            </a:p>
            <a:p>
              <a:pPr algn="ctr"/>
              <a:r>
                <a:rPr lang="en-US" sz="1050" dirty="0" smtClean="0">
                  <a:solidFill>
                    <a:schemeClr val="tx1"/>
                  </a:solidFill>
                  <a:latin typeface="Calibri" pitchFamily="34" charset="0"/>
                </a:rPr>
                <a:t>Undisclosed</a:t>
              </a:r>
            </a:p>
            <a:p>
              <a:pPr algn="ctr"/>
              <a:r>
                <a:rPr lang="en-US" sz="1050" dirty="0" smtClean="0">
                  <a:solidFill>
                    <a:schemeClr val="tx1"/>
                  </a:solidFill>
                  <a:latin typeface="Calibri" pitchFamily="34" charset="0"/>
                </a:rPr>
                <a:t>CART/PDL1 </a:t>
              </a:r>
            </a:p>
          </p:txBody>
        </p:sp>
        <p:cxnSp>
          <p:nvCxnSpPr>
            <p:cNvPr id="134" name="Straight Arrow Connector 133"/>
            <p:cNvCxnSpPr/>
            <p:nvPr/>
          </p:nvCxnSpPr>
          <p:spPr>
            <a:xfrm>
              <a:off x="4343400" y="2514600"/>
              <a:ext cx="0" cy="64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4563083" y="4727614"/>
              <a:ext cx="1066800" cy="479660"/>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Apr 2015</a:t>
              </a:r>
            </a:p>
            <a:p>
              <a:pPr algn="ctr"/>
              <a:r>
                <a:rPr lang="en-US" sz="1050" dirty="0" smtClean="0">
                  <a:solidFill>
                    <a:schemeClr val="tx1"/>
                  </a:solidFill>
                  <a:latin typeface="Calibri" pitchFamily="34" charset="0"/>
                </a:rPr>
                <a:t>$350M + 925M</a:t>
              </a:r>
            </a:p>
            <a:p>
              <a:pPr algn="ctr"/>
              <a:r>
                <a:rPr lang="en-US" sz="1050" dirty="0" smtClean="0">
                  <a:solidFill>
                    <a:schemeClr val="tx1"/>
                  </a:solidFill>
                  <a:latin typeface="Calibri" pitchFamily="34" charset="0"/>
                </a:rPr>
                <a:t>IPH2201</a:t>
              </a:r>
            </a:p>
          </p:txBody>
        </p:sp>
        <p:pic>
          <p:nvPicPr>
            <p:cNvPr id="137" name="Picture 26" descr="http://upload.wikimedia.org/wikipedia/en/thumb/4/4f/AstraZeneca.svg/200px-AstraZeneca.svg.png"/>
            <p:cNvPicPr>
              <a:picLocks noChangeAspect="1" noChangeArrowheads="1"/>
            </p:cNvPicPr>
            <p:nvPr/>
          </p:nvPicPr>
          <p:blipFill>
            <a:blip r:embed="rId20" cstate="print"/>
            <a:srcRect/>
            <a:stretch>
              <a:fillRect/>
            </a:stretch>
          </p:blipFill>
          <p:spPr bwMode="auto">
            <a:xfrm>
              <a:off x="4563083" y="3896956"/>
              <a:ext cx="1123545" cy="286504"/>
            </a:xfrm>
            <a:prstGeom prst="rect">
              <a:avLst/>
            </a:prstGeom>
            <a:noFill/>
          </p:spPr>
        </p:pic>
        <p:pic>
          <p:nvPicPr>
            <p:cNvPr id="20508" name="Picture 28" descr="http://www.pharmpro.com/sites/pharmpro.com/files/innate%20pharma.jpg"/>
            <p:cNvPicPr>
              <a:picLocks noChangeAspect="1" noChangeArrowheads="1"/>
            </p:cNvPicPr>
            <p:nvPr/>
          </p:nvPicPr>
          <p:blipFill>
            <a:blip r:embed="rId21" cstate="print"/>
            <a:srcRect t="22857" b="23810"/>
            <a:stretch>
              <a:fillRect/>
            </a:stretch>
          </p:blipFill>
          <p:spPr bwMode="auto">
            <a:xfrm>
              <a:off x="4597175" y="4186557"/>
              <a:ext cx="951732" cy="507590"/>
            </a:xfrm>
            <a:prstGeom prst="rect">
              <a:avLst/>
            </a:prstGeom>
            <a:noFill/>
          </p:spPr>
        </p:pic>
        <p:pic>
          <p:nvPicPr>
            <p:cNvPr id="140" name="Picture 12" descr="http://ceoworld.biz/ceo/wp-content/uploads/2009/05/roche-logo.gif"/>
            <p:cNvPicPr>
              <a:picLocks noChangeAspect="1" noChangeArrowheads="1"/>
            </p:cNvPicPr>
            <p:nvPr/>
          </p:nvPicPr>
          <p:blipFill>
            <a:blip r:embed="rId22" cstate="print"/>
            <a:srcRect/>
            <a:stretch>
              <a:fillRect/>
            </a:stretch>
          </p:blipFill>
          <p:spPr bwMode="auto">
            <a:xfrm>
              <a:off x="5187274" y="2474212"/>
              <a:ext cx="743524" cy="240184"/>
            </a:xfrm>
            <a:prstGeom prst="rect">
              <a:avLst/>
            </a:prstGeom>
            <a:noFill/>
          </p:spPr>
        </p:pic>
        <p:pic>
          <p:nvPicPr>
            <p:cNvPr id="20510" name="Picture 30" descr="https://www.bio.org/sites/default/files/curadev.png"/>
            <p:cNvPicPr>
              <a:picLocks noChangeAspect="1" noChangeArrowheads="1"/>
            </p:cNvPicPr>
            <p:nvPr/>
          </p:nvPicPr>
          <p:blipFill>
            <a:blip r:embed="rId23" cstate="print"/>
            <a:srcRect/>
            <a:stretch>
              <a:fillRect/>
            </a:stretch>
          </p:blipFill>
          <p:spPr bwMode="auto">
            <a:xfrm>
              <a:off x="5187274" y="2189662"/>
              <a:ext cx="973323" cy="269914"/>
            </a:xfrm>
            <a:prstGeom prst="rect">
              <a:avLst/>
            </a:prstGeom>
            <a:noFill/>
          </p:spPr>
        </p:pic>
        <p:sp>
          <p:nvSpPr>
            <p:cNvPr id="141" name="Rounded Rectangle 140"/>
            <p:cNvSpPr/>
            <p:nvPr/>
          </p:nvSpPr>
          <p:spPr>
            <a:xfrm>
              <a:off x="5029200" y="1752600"/>
              <a:ext cx="1219200" cy="422368"/>
            </a:xfrm>
            <a:prstGeom prst="roundRect">
              <a:avLst/>
            </a:prstGeom>
            <a:no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latin typeface="Calibri" pitchFamily="34" charset="0"/>
                </a:rPr>
                <a:t>Apr 2015</a:t>
              </a:r>
            </a:p>
            <a:p>
              <a:pPr algn="ctr"/>
              <a:r>
                <a:rPr lang="en-US" sz="1050" dirty="0" smtClean="0">
                  <a:solidFill>
                    <a:schemeClr val="tx1"/>
                  </a:solidFill>
                  <a:latin typeface="Calibri" pitchFamily="34" charset="0"/>
                </a:rPr>
                <a:t>$555M + $530M</a:t>
              </a:r>
            </a:p>
            <a:p>
              <a:pPr algn="ctr"/>
              <a:r>
                <a:rPr lang="en-US" sz="1050" dirty="0" smtClean="0">
                  <a:solidFill>
                    <a:schemeClr val="tx1"/>
                  </a:solidFill>
                  <a:latin typeface="Calibri" pitchFamily="34" charset="0"/>
                </a:rPr>
                <a:t>IDO + TDO</a:t>
              </a:r>
            </a:p>
          </p:txBody>
        </p:sp>
        <p:cxnSp>
          <p:nvCxnSpPr>
            <p:cNvPr id="142" name="Straight Arrow Connector 40"/>
            <p:cNvCxnSpPr/>
            <p:nvPr/>
          </p:nvCxnSpPr>
          <p:spPr>
            <a:xfrm rot="5400000">
              <a:off x="5120640" y="2667000"/>
              <a:ext cx="365760" cy="54864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4" name="Rectangle 143"/>
          <p:cNvSpPr/>
          <p:nvPr/>
        </p:nvSpPr>
        <p:spPr>
          <a:xfrm>
            <a:off x="152400" y="5410200"/>
            <a:ext cx="1676400" cy="152400"/>
          </a:xfrm>
          <a:prstGeom prst="rect">
            <a:avLst/>
          </a:prstGeom>
          <a:solidFill>
            <a:schemeClr val="accent4">
              <a:lumMod val="75000"/>
            </a:schemeClr>
          </a:solidFill>
          <a:ln w="22225" cmpd="sng">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rPr>
              <a:t>High Value or Big Pharma</a:t>
            </a:r>
          </a:p>
        </p:txBody>
      </p:sp>
      <p:sp>
        <p:nvSpPr>
          <p:cNvPr id="145" name="Rectangle 144"/>
          <p:cNvSpPr/>
          <p:nvPr/>
        </p:nvSpPr>
        <p:spPr>
          <a:xfrm>
            <a:off x="152400" y="5638800"/>
            <a:ext cx="1676400" cy="152400"/>
          </a:xfrm>
          <a:prstGeom prst="rect">
            <a:avLst/>
          </a:prstGeom>
          <a:solidFill>
            <a:schemeClr val="accent3">
              <a:lumMod val="75000"/>
            </a:schemeClr>
          </a:solidFill>
          <a:ln w="22225" cmpd="sng">
            <a:solidFill>
              <a:schemeClr val="accent3">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rPr>
              <a:t>IO Combinations</a:t>
            </a:r>
          </a:p>
        </p:txBody>
      </p:sp>
      <p:sp>
        <p:nvSpPr>
          <p:cNvPr id="146" name="Rectangle 145"/>
          <p:cNvSpPr/>
          <p:nvPr/>
        </p:nvSpPr>
        <p:spPr>
          <a:xfrm>
            <a:off x="152400" y="5867400"/>
            <a:ext cx="1676400" cy="152400"/>
          </a:xfrm>
          <a:prstGeom prst="rect">
            <a:avLst/>
          </a:prstGeom>
          <a:solidFill>
            <a:schemeClr val="accent6">
              <a:lumMod val="75000"/>
            </a:schemeClr>
          </a:solidFill>
          <a:ln w="22225" cmpd="sng">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bg1"/>
                </a:solidFill>
              </a:rPr>
              <a:t>IO + Traditional Therapeutics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76200"/>
            <a:ext cx="7772400" cy="1470025"/>
          </a:xfrm>
        </p:spPr>
        <p:txBody>
          <a:bodyPr>
            <a:normAutofit fontScale="90000"/>
          </a:bodyPr>
          <a:lstStyle/>
          <a:p>
            <a:r>
              <a:rPr lang="en-US" sz="2700" dirty="0" smtClean="0"/>
              <a:t>Sachs Immuno-Oncology: BD&amp;L and Investment Forum</a:t>
            </a:r>
            <a:br>
              <a:rPr lang="en-US" sz="2700" dirty="0" smtClean="0"/>
            </a:br>
            <a:r>
              <a:rPr lang="en-US" sz="1800" dirty="0" smtClean="0"/>
              <a:t/>
            </a:r>
            <a:br>
              <a:rPr lang="en-US" sz="1800" dirty="0" smtClean="0"/>
            </a:br>
            <a:r>
              <a:rPr lang="en-US" sz="4400" dirty="0" smtClean="0"/>
              <a:t>Pharma-Biotech BD&amp;L Panel</a:t>
            </a:r>
            <a:endParaRPr lang="en-US" sz="3200" dirty="0"/>
          </a:p>
        </p:txBody>
      </p:sp>
      <p:sp>
        <p:nvSpPr>
          <p:cNvPr id="8" name="Subtitle 7"/>
          <p:cNvSpPr>
            <a:spLocks noGrp="1"/>
          </p:cNvSpPr>
          <p:nvPr>
            <p:ph type="subTitle" idx="1"/>
          </p:nvPr>
        </p:nvSpPr>
        <p:spPr>
          <a:xfrm>
            <a:off x="304800" y="1447800"/>
            <a:ext cx="8686800" cy="4876800"/>
          </a:xfrm>
        </p:spPr>
        <p:txBody>
          <a:bodyPr>
            <a:normAutofit fontScale="92500" lnSpcReduction="20000"/>
          </a:bodyPr>
          <a:lstStyle/>
          <a:p>
            <a:r>
              <a:rPr lang="en-US" sz="1800" dirty="0" smtClean="0">
                <a:solidFill>
                  <a:schemeClr val="tx1"/>
                </a:solidFill>
              </a:rPr>
              <a:t>Co-Chairs: </a:t>
            </a:r>
          </a:p>
          <a:p>
            <a:pPr lvl="1" indent="-223838" algn="l">
              <a:buFont typeface="Arial" pitchFamily="34" charset="0"/>
              <a:buChar char="•"/>
            </a:pPr>
            <a:r>
              <a:rPr lang="en-US" sz="1800" b="1" dirty="0" smtClean="0">
                <a:solidFill>
                  <a:schemeClr val="tx1"/>
                </a:solidFill>
              </a:rPr>
              <a:t>Mike Rice</a:t>
            </a:r>
            <a:r>
              <a:rPr lang="en-US" sz="1800" dirty="0" smtClean="0">
                <a:solidFill>
                  <a:schemeClr val="tx1"/>
                </a:solidFill>
              </a:rPr>
              <a:t>, Senior Consultant, Defined Health</a:t>
            </a:r>
            <a:endParaRPr lang="en-US" sz="1800" b="1" dirty="0" smtClean="0">
              <a:solidFill>
                <a:schemeClr val="tx1"/>
              </a:solidFill>
            </a:endParaRPr>
          </a:p>
          <a:p>
            <a:pPr lvl="1" indent="-223838" algn="l">
              <a:buFont typeface="Arial" pitchFamily="34" charset="0"/>
              <a:buChar char="•"/>
            </a:pPr>
            <a:r>
              <a:rPr lang="en-US" sz="1800" b="1" dirty="0" smtClean="0">
                <a:solidFill>
                  <a:schemeClr val="tx1"/>
                </a:solidFill>
              </a:rPr>
              <a:t>Peter Hoang, </a:t>
            </a:r>
            <a:r>
              <a:rPr lang="en-US" sz="1800" dirty="0" smtClean="0">
                <a:solidFill>
                  <a:schemeClr val="tx1"/>
                </a:solidFill>
              </a:rPr>
              <a:t>Senior Vice President, Business Development &amp; Strategy, Bellicum Pharmaceuticals </a:t>
            </a:r>
          </a:p>
          <a:p>
            <a:endParaRPr lang="en-US" sz="700" dirty="0" smtClean="0">
              <a:solidFill>
                <a:schemeClr val="tx1"/>
              </a:solidFill>
            </a:endParaRPr>
          </a:p>
          <a:p>
            <a:r>
              <a:rPr lang="en-US" sz="1800" dirty="0" smtClean="0">
                <a:solidFill>
                  <a:schemeClr val="tx1"/>
                </a:solidFill>
              </a:rPr>
              <a:t>Panelists:</a:t>
            </a:r>
          </a:p>
          <a:p>
            <a:pPr lvl="1" indent="-223838" algn="l">
              <a:buFont typeface="Arial" pitchFamily="34" charset="0"/>
              <a:buChar char="•"/>
            </a:pPr>
            <a:r>
              <a:rPr lang="en-US" sz="1800" b="1" dirty="0" smtClean="0">
                <a:solidFill>
                  <a:schemeClr val="tx1"/>
                </a:solidFill>
              </a:rPr>
              <a:t>Ali Fattaey, </a:t>
            </a:r>
            <a:r>
              <a:rPr lang="en-US" sz="1800" dirty="0" smtClean="0">
                <a:solidFill>
                  <a:schemeClr val="tx1"/>
                </a:solidFill>
              </a:rPr>
              <a:t>President &amp; CEO, Curis, Inc.</a:t>
            </a:r>
          </a:p>
          <a:p>
            <a:pPr lvl="1" indent="-223838" algn="l">
              <a:buFont typeface="Arial" pitchFamily="34" charset="0"/>
              <a:buChar char="•"/>
            </a:pPr>
            <a:r>
              <a:rPr lang="en-US" sz="1800" b="1" dirty="0" smtClean="0">
                <a:solidFill>
                  <a:schemeClr val="tx1"/>
                </a:solidFill>
              </a:rPr>
              <a:t>Guillaume Vignon, </a:t>
            </a:r>
            <a:r>
              <a:rPr lang="en-US" sz="1800" dirty="0" smtClean="0">
                <a:solidFill>
                  <a:schemeClr val="tx1"/>
                </a:solidFill>
              </a:rPr>
              <a:t>Director, Oncology Business Development, Global Licensing &amp; Business Development, Merck Serono SA</a:t>
            </a:r>
          </a:p>
          <a:p>
            <a:pPr lvl="1" indent="-223838" algn="l">
              <a:buFont typeface="Arial" pitchFamily="34" charset="0"/>
              <a:buChar char="•"/>
            </a:pPr>
            <a:r>
              <a:rPr lang="en-US" sz="1800" b="1" dirty="0" smtClean="0">
                <a:solidFill>
                  <a:schemeClr val="tx1"/>
                </a:solidFill>
              </a:rPr>
              <a:t>Ioannis Sapountzis, </a:t>
            </a:r>
            <a:r>
              <a:rPr lang="en-US" sz="1800" dirty="0" smtClean="0">
                <a:solidFill>
                  <a:schemeClr val="tx1"/>
                </a:solidFill>
              </a:rPr>
              <a:t>Global Head, Oncology Business Development &amp; Licensing, Boehringer Ingelheim GmbH</a:t>
            </a:r>
          </a:p>
          <a:p>
            <a:pPr lvl="1" indent="-223838" algn="l">
              <a:buFont typeface="Arial" pitchFamily="34" charset="0"/>
              <a:buChar char="•"/>
            </a:pPr>
            <a:r>
              <a:rPr lang="en-US" sz="1800" b="1" dirty="0" smtClean="0">
                <a:solidFill>
                  <a:schemeClr val="tx1"/>
                </a:solidFill>
              </a:rPr>
              <a:t>Jeffrey Bacha, </a:t>
            </a:r>
            <a:r>
              <a:rPr lang="en-US" sz="1800" dirty="0" smtClean="0">
                <a:solidFill>
                  <a:schemeClr val="tx1"/>
                </a:solidFill>
              </a:rPr>
              <a:t> President &amp; CEO, Del Mar Pharmaceuticals</a:t>
            </a:r>
          </a:p>
          <a:p>
            <a:pPr lvl="1" indent="-223838" algn="l">
              <a:buFont typeface="Arial" pitchFamily="34" charset="0"/>
              <a:buChar char="•"/>
            </a:pPr>
            <a:r>
              <a:rPr lang="en-US" sz="1800" b="1" dirty="0" smtClean="0">
                <a:solidFill>
                  <a:schemeClr val="tx1"/>
                </a:solidFill>
              </a:rPr>
              <a:t>Ji Li, </a:t>
            </a:r>
            <a:r>
              <a:rPr lang="en-US" sz="1800" dirty="0" smtClean="0">
                <a:solidFill>
                  <a:schemeClr val="tx1"/>
                </a:solidFill>
              </a:rPr>
              <a:t>Vice President, Business Development &amp; Licensing, Merck Research Laboratories</a:t>
            </a:r>
          </a:p>
          <a:p>
            <a:pPr lvl="1" indent="-223838" algn="l">
              <a:buFont typeface="Arial" pitchFamily="34" charset="0"/>
              <a:buChar char="•"/>
            </a:pPr>
            <a:r>
              <a:rPr lang="en-US" sz="1800" b="1" dirty="0" smtClean="0">
                <a:solidFill>
                  <a:schemeClr val="tx1"/>
                </a:solidFill>
              </a:rPr>
              <a:t>Peter Sandor, </a:t>
            </a:r>
            <a:r>
              <a:rPr lang="en-US" sz="1800" dirty="0" smtClean="0">
                <a:solidFill>
                  <a:schemeClr val="tx1"/>
                </a:solidFill>
              </a:rPr>
              <a:t>Vice President, Global Marketing Oncology, Amgen</a:t>
            </a:r>
          </a:p>
          <a:p>
            <a:pPr lvl="1" indent="-223838" algn="l">
              <a:buFont typeface="Arial" pitchFamily="34" charset="0"/>
              <a:buChar char="•"/>
            </a:pPr>
            <a:r>
              <a:rPr lang="en-US" sz="1800" b="1" dirty="0" smtClean="0">
                <a:solidFill>
                  <a:schemeClr val="tx1"/>
                </a:solidFill>
              </a:rPr>
              <a:t>John DeYoung, </a:t>
            </a:r>
            <a:r>
              <a:rPr lang="en-US" sz="1800" dirty="0" smtClean="0">
                <a:solidFill>
                  <a:schemeClr val="tx1"/>
                </a:solidFill>
              </a:rPr>
              <a:t>Vice President, Worldwide Business Development, Pfizer, Inc.</a:t>
            </a:r>
          </a:p>
          <a:p>
            <a:pPr lvl="1" indent="-223838" algn="l">
              <a:buFont typeface="Arial" pitchFamily="34" charset="0"/>
              <a:buChar char="•"/>
            </a:pPr>
            <a:r>
              <a:rPr lang="en-US" sz="1800" b="1" dirty="0" smtClean="0">
                <a:solidFill>
                  <a:schemeClr val="tx1"/>
                </a:solidFill>
              </a:rPr>
              <a:t>Reginald Seeto, </a:t>
            </a:r>
            <a:r>
              <a:rPr lang="en-US" sz="1800" dirty="0" smtClean="0">
                <a:solidFill>
                  <a:schemeClr val="tx1"/>
                </a:solidFill>
              </a:rPr>
              <a:t>Vice President, Head of Partnering &amp; Strategy. MedImmune</a:t>
            </a:r>
          </a:p>
          <a:p>
            <a:pPr lvl="1" indent="-223838" algn="l">
              <a:buFont typeface="Arial" pitchFamily="34" charset="0"/>
              <a:buChar char="•"/>
            </a:pPr>
            <a:r>
              <a:rPr lang="en-US" sz="1800" b="1" dirty="0" smtClean="0">
                <a:solidFill>
                  <a:schemeClr val="tx1"/>
                </a:solidFill>
              </a:rPr>
              <a:t>Tanja Weber, </a:t>
            </a:r>
            <a:r>
              <a:rPr lang="en-US" sz="1800" dirty="0" smtClean="0">
                <a:solidFill>
                  <a:schemeClr val="tx1"/>
                </a:solidFill>
              </a:rPr>
              <a:t>Strategy &amp; Business Development, Vice President, Oncology Corporate Licenses, Sanofi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I/O Space Is Hot, Really Hot…</a:t>
            </a:r>
            <a:endParaRPr lang="en-US" sz="3200" dirty="0"/>
          </a:p>
        </p:txBody>
      </p:sp>
      <p:sp>
        <p:nvSpPr>
          <p:cNvPr id="4" name="Slide Number Placeholder 3"/>
          <p:cNvSpPr>
            <a:spLocks noGrp="1"/>
          </p:cNvSpPr>
          <p:nvPr>
            <p:ph type="sldNum" sz="quarter" idx="4294967295"/>
          </p:nvPr>
        </p:nvSpPr>
        <p:spPr>
          <a:xfrm>
            <a:off x="8686800" y="6356350"/>
            <a:ext cx="381000" cy="365125"/>
          </a:xfrm>
          <a:prstGeom prst="rect">
            <a:avLst/>
          </a:prstGeom>
        </p:spPr>
        <p:txBody>
          <a:bodyPr/>
          <a:lstStyle/>
          <a:p>
            <a:fld id="{01574A41-E487-4BB2-83AF-6D771CC5D470}" type="slidenum">
              <a:rPr lang="en-US" smtClean="0"/>
              <a:pPr/>
              <a:t>2</a:t>
            </a:fld>
            <a:endParaRPr lang="en-US" dirty="0"/>
          </a:p>
        </p:txBody>
      </p:sp>
      <p:pic>
        <p:nvPicPr>
          <p:cNvPr id="8" name="Picture 2"/>
          <p:cNvPicPr>
            <a:picLocks noChangeAspect="1" noChangeArrowheads="1"/>
          </p:cNvPicPr>
          <p:nvPr/>
        </p:nvPicPr>
        <p:blipFill>
          <a:blip r:embed="rId3" cstate="print"/>
          <a:srcRect/>
          <a:stretch>
            <a:fillRect/>
          </a:stretch>
        </p:blipFill>
        <p:spPr bwMode="auto">
          <a:xfrm>
            <a:off x="4724400" y="1143000"/>
            <a:ext cx="4303751" cy="3116302"/>
          </a:xfrm>
          <a:prstGeom prst="rect">
            <a:avLst/>
          </a:prstGeom>
          <a:noFill/>
          <a:ln w="9525">
            <a:noFill/>
            <a:miter lim="800000"/>
            <a:headEnd/>
            <a:tailEnd/>
          </a:ln>
        </p:spPr>
      </p:pic>
      <p:sp>
        <p:nvSpPr>
          <p:cNvPr id="9" name="TextBox 8"/>
          <p:cNvSpPr txBox="1"/>
          <p:nvPr/>
        </p:nvSpPr>
        <p:spPr>
          <a:xfrm>
            <a:off x="0" y="6093768"/>
            <a:ext cx="2573140" cy="230832"/>
          </a:xfrm>
          <a:prstGeom prst="rect">
            <a:avLst/>
          </a:prstGeom>
          <a:noFill/>
        </p:spPr>
        <p:txBody>
          <a:bodyPr wrap="none" rtlCol="0">
            <a:spAutoFit/>
          </a:bodyPr>
          <a:lstStyle/>
          <a:p>
            <a:r>
              <a:rPr lang="en-US" sz="900" i="1" dirty="0" smtClean="0"/>
              <a:t>Citibank; Triangle Insights Group; EvaluatePharma</a:t>
            </a:r>
            <a:endParaRPr lang="en-US" sz="900" i="1" dirty="0"/>
          </a:p>
        </p:txBody>
      </p:sp>
      <p:pic>
        <p:nvPicPr>
          <p:cNvPr id="10" name="Picture 3"/>
          <p:cNvPicPr>
            <a:picLocks noChangeAspect="1" noChangeArrowheads="1"/>
          </p:cNvPicPr>
          <p:nvPr/>
        </p:nvPicPr>
        <p:blipFill>
          <a:blip r:embed="rId4" cstate="print"/>
          <a:srcRect l="14000" t="18667" r="43000" b="32687"/>
          <a:stretch>
            <a:fillRect/>
          </a:stretch>
        </p:blipFill>
        <p:spPr bwMode="auto">
          <a:xfrm>
            <a:off x="304800" y="1143000"/>
            <a:ext cx="4201886" cy="267392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1" name="Picture 4"/>
          <p:cNvPicPr>
            <a:picLocks noChangeAspect="1" noChangeArrowheads="1"/>
          </p:cNvPicPr>
          <p:nvPr/>
        </p:nvPicPr>
        <p:blipFill>
          <a:blip r:embed="rId5" cstate="print"/>
          <a:srcRect l="30106" t="28169" r="25528" b="29577"/>
          <a:stretch>
            <a:fillRect/>
          </a:stretch>
        </p:blipFill>
        <p:spPr bwMode="auto">
          <a:xfrm>
            <a:off x="2438400" y="3581400"/>
            <a:ext cx="4876800" cy="261257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Cancer Immunity Cycle Offers Multiple Points of Intervention</a:t>
            </a:r>
            <a:endParaRPr lang="en-US" sz="3200" dirty="0"/>
          </a:p>
        </p:txBody>
      </p:sp>
      <p:sp>
        <p:nvSpPr>
          <p:cNvPr id="3" name="Slide Number Placeholder 2"/>
          <p:cNvSpPr>
            <a:spLocks noGrp="1"/>
          </p:cNvSpPr>
          <p:nvPr>
            <p:ph type="sldNum" sz="quarter" idx="4294967295"/>
          </p:nvPr>
        </p:nvSpPr>
        <p:spPr>
          <a:xfrm>
            <a:off x="8686800" y="6356350"/>
            <a:ext cx="381000" cy="365125"/>
          </a:xfrm>
          <a:prstGeom prst="rect">
            <a:avLst/>
          </a:prstGeom>
        </p:spPr>
        <p:txBody>
          <a:bodyPr/>
          <a:lstStyle/>
          <a:p>
            <a:fld id="{01574A41-E487-4BB2-83AF-6D771CC5D470}" type="slidenum">
              <a:rPr lang="en-US" smtClean="0"/>
              <a:pPr/>
              <a:t>3</a:t>
            </a:fld>
            <a:endParaRPr lang="en-US" dirty="0"/>
          </a:p>
        </p:txBody>
      </p:sp>
      <p:sp>
        <p:nvSpPr>
          <p:cNvPr id="6" name="Text Placeholder 3"/>
          <p:cNvSpPr txBox="1">
            <a:spLocks/>
          </p:cNvSpPr>
          <p:nvPr/>
        </p:nvSpPr>
        <p:spPr>
          <a:xfrm>
            <a:off x="1066800" y="6061496"/>
            <a:ext cx="40386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Immunity</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39, July 25, 2013</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2" cstate="print"/>
          <a:srcRect/>
          <a:stretch>
            <a:fillRect/>
          </a:stretch>
        </p:blipFill>
        <p:spPr bwMode="auto">
          <a:xfrm>
            <a:off x="304800" y="1066800"/>
            <a:ext cx="6248400" cy="4915841"/>
          </a:xfrm>
          <a:prstGeom prst="rect">
            <a:avLst/>
          </a:prstGeom>
          <a:noFill/>
          <a:ln w="9525">
            <a:noFill/>
            <a:miter lim="800000"/>
            <a:headEnd/>
            <a:tailEnd/>
          </a:ln>
        </p:spPr>
      </p:pic>
      <p:sp>
        <p:nvSpPr>
          <p:cNvPr id="9" name="Rectangle 8"/>
          <p:cNvSpPr/>
          <p:nvPr/>
        </p:nvSpPr>
        <p:spPr>
          <a:xfrm>
            <a:off x="6629400" y="1371600"/>
            <a:ext cx="2362200" cy="4708981"/>
          </a:xfrm>
          <a:prstGeom prst="rect">
            <a:avLst/>
          </a:prstGeom>
        </p:spPr>
        <p:txBody>
          <a:bodyPr wrap="square">
            <a:spAutoFit/>
          </a:bodyPr>
          <a:lstStyle/>
          <a:p>
            <a:pPr>
              <a:lnSpc>
                <a:spcPts val="1200"/>
              </a:lnSpc>
            </a:pPr>
            <a:r>
              <a:rPr lang="en-US" sz="1050" dirty="0" smtClean="0"/>
              <a:t>Abbreviations are as follows: IL, interleukin; TNF, tumor necrosis factor; IFN, interferon; CDN, cyclic dinucleotide; ATP, adenosine triphosphate; HMGB1, high-mobility group protein B1; TLR, Toll-like receptor; HVEM, herpes virus entry mediator; GITR, glucocorticoid-induced TNFR family-related gene; CTLA4, cytotoxic T-lympocyte antigen-4; PD-L1, programmed death-ligand 1; CXCL/CCL, chemokine motif ligands; LFA1, lymphocyte function-associated antigen-1; ICAM1, intracellular adhesion molecule 1; VEGF, vascular endothelial growth factor; IDO, indoleamine 2,3-dioxygenase; TGF, transforming growth factor; BTLA, B- and T-lymphocyte attenuator; VISTA, V-domain Ig suppressor of T cell activation; LAG-3, lymphocyte-activation gene 3 protein; MIC, MHC class I polypeptide-related sequence protein; TIM-3, T cell immunoglobulin domain and mucin domain-3. Although not illustrated, it is important to note that intratumoral T regulatory cells, macrophages, and myeloid-derived suppressor cells are key sources of many of these inhibitory factors. </a:t>
            </a:r>
            <a:endParaRPr lang="en-US" sz="10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04800" y="1066800"/>
            <a:ext cx="8610600" cy="5105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dirty="0" smtClean="0">
                <a:solidFill>
                  <a:schemeClr val="tx1"/>
                </a:solidFill>
              </a:rPr>
              <a:t>Cancer Immunotherapy</a:t>
            </a:r>
          </a:p>
          <a:p>
            <a:pPr algn="ctr"/>
            <a:endParaRPr lang="en-US" sz="2000"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endParaRPr lang="en-US" dirty="0">
              <a:solidFill>
                <a:schemeClr val="tx1"/>
              </a:solidFill>
            </a:endParaRPr>
          </a:p>
        </p:txBody>
      </p:sp>
      <p:grpSp>
        <p:nvGrpSpPr>
          <p:cNvPr id="39" name="Group 14"/>
          <p:cNvGrpSpPr/>
          <p:nvPr/>
        </p:nvGrpSpPr>
        <p:grpSpPr>
          <a:xfrm>
            <a:off x="6019800" y="1752600"/>
            <a:ext cx="2731768" cy="4126667"/>
            <a:chOff x="2879363" y="2168767"/>
            <a:chExt cx="2688854" cy="393892"/>
          </a:xfrm>
          <a:solidFill>
            <a:schemeClr val="accent5">
              <a:lumMod val="75000"/>
            </a:schemeClr>
          </a:solidFill>
        </p:grpSpPr>
        <p:sp>
          <p:nvSpPr>
            <p:cNvPr id="40" name="Rounded Rectangle 39"/>
            <p:cNvSpPr/>
            <p:nvPr/>
          </p:nvSpPr>
          <p:spPr>
            <a:xfrm>
              <a:off x="2879363" y="2168767"/>
              <a:ext cx="2688854" cy="393892"/>
            </a:xfrm>
            <a:prstGeom prst="roundRect">
              <a:avLst>
                <a:gd name="adj" fmla="val 10000"/>
              </a:avLst>
            </a:prstGeom>
            <a:grpFill/>
          </p:spPr>
          <p:style>
            <a:lnRef idx="1">
              <a:schemeClr val="accent4"/>
            </a:lnRef>
            <a:fillRef idx="3">
              <a:schemeClr val="accent4"/>
            </a:fillRef>
            <a:effectRef idx="2">
              <a:schemeClr val="accent4"/>
            </a:effectRef>
            <a:fontRef idx="minor">
              <a:schemeClr val="lt1"/>
            </a:fontRef>
          </p:style>
        </p:sp>
        <p:sp>
          <p:nvSpPr>
            <p:cNvPr id="47" name="Rounded Rectangle 26"/>
            <p:cNvSpPr/>
            <p:nvPr/>
          </p:nvSpPr>
          <p:spPr>
            <a:xfrm>
              <a:off x="2951503" y="2180304"/>
              <a:ext cx="2478992" cy="370818"/>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b="1" dirty="0" smtClean="0">
                  <a:solidFill>
                    <a:prstClr val="white"/>
                  </a:solidFill>
                </a:rPr>
                <a:t>Innate Immunity</a:t>
              </a: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a:solidFill>
                  <a:prstClr val="white"/>
                </a:solidFill>
              </a:endParaRPr>
            </a:p>
          </p:txBody>
        </p:sp>
      </p:grpSp>
      <p:sp>
        <p:nvSpPr>
          <p:cNvPr id="2" name="Title 1"/>
          <p:cNvSpPr>
            <a:spLocks noGrp="1"/>
          </p:cNvSpPr>
          <p:nvPr>
            <p:ph type="title"/>
          </p:nvPr>
        </p:nvSpPr>
        <p:spPr/>
        <p:txBody>
          <a:bodyPr>
            <a:normAutofit/>
          </a:bodyPr>
          <a:lstStyle/>
          <a:p>
            <a:r>
              <a:rPr lang="en-US" dirty="0" smtClean="0"/>
              <a:t>The I/O Toolkit Crosses All Components of the Immune System and Therapeutic Approaches from Small Molecules to Cell therapy</a:t>
            </a:r>
            <a:endParaRPr lang="en-US" dirty="0"/>
          </a:p>
        </p:txBody>
      </p:sp>
      <p:sp>
        <p:nvSpPr>
          <p:cNvPr id="3" name="Text Placeholder 2"/>
          <p:cNvSpPr>
            <a:spLocks noGrp="1"/>
          </p:cNvSpPr>
          <p:nvPr>
            <p:ph type="body" sz="quarter" idx="10"/>
          </p:nvPr>
        </p:nvSpPr>
        <p:spPr/>
        <p:txBody>
          <a:bodyPr/>
          <a:lstStyle/>
          <a:p>
            <a:endParaRPr lang="en-US" dirty="0"/>
          </a:p>
        </p:txBody>
      </p:sp>
      <p:grpSp>
        <p:nvGrpSpPr>
          <p:cNvPr id="4" name="Group 9"/>
          <p:cNvGrpSpPr/>
          <p:nvPr/>
        </p:nvGrpSpPr>
        <p:grpSpPr>
          <a:xfrm>
            <a:off x="382860" y="1740732"/>
            <a:ext cx="2665140" cy="4126667"/>
            <a:chOff x="1502" y="2168767"/>
            <a:chExt cx="2754436" cy="393892"/>
          </a:xfrm>
        </p:grpSpPr>
        <p:sp>
          <p:nvSpPr>
            <p:cNvPr id="35" name="Rounded Rectangle 34"/>
            <p:cNvSpPr/>
            <p:nvPr/>
          </p:nvSpPr>
          <p:spPr>
            <a:xfrm>
              <a:off x="1502" y="2168767"/>
              <a:ext cx="2754436" cy="393892"/>
            </a:xfrm>
            <a:prstGeom prst="roundRect">
              <a:avLst>
                <a:gd name="adj" fmla="val 10000"/>
              </a:avLst>
            </a:prstGeom>
            <a:ln>
              <a:noFill/>
            </a:ln>
          </p:spPr>
          <p:style>
            <a:lnRef idx="1">
              <a:schemeClr val="accent3"/>
            </a:lnRef>
            <a:fillRef idx="3">
              <a:schemeClr val="accent3"/>
            </a:fillRef>
            <a:effectRef idx="2">
              <a:schemeClr val="accent3"/>
            </a:effectRef>
            <a:fontRef idx="minor">
              <a:schemeClr val="lt1"/>
            </a:fontRef>
          </p:style>
        </p:sp>
        <p:sp>
          <p:nvSpPr>
            <p:cNvPr id="36" name="Rounded Rectangle 16"/>
            <p:cNvSpPr/>
            <p:nvPr/>
          </p:nvSpPr>
          <p:spPr>
            <a:xfrm>
              <a:off x="132666" y="2180304"/>
              <a:ext cx="2492109" cy="37081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64770" tIns="64770" rIns="64770" bIns="64770" numCol="1" spcCol="1270" anchor="t" anchorCtr="0">
              <a:noAutofit/>
            </a:bodyPr>
            <a:lstStyle/>
            <a:p>
              <a:pPr algn="ctr" defTabSz="755650">
                <a:lnSpc>
                  <a:spcPct val="90000"/>
                </a:lnSpc>
                <a:spcBef>
                  <a:spcPct val="0"/>
                </a:spcBef>
                <a:spcAft>
                  <a:spcPct val="35000"/>
                </a:spcAft>
              </a:pPr>
              <a:r>
                <a:rPr lang="en-US" sz="1700" b="1" dirty="0" smtClean="0">
                  <a:solidFill>
                    <a:prstClr val="white"/>
                  </a:solidFill>
                </a:rPr>
                <a:t>T-Cell Immunity</a:t>
              </a:r>
              <a:endParaRPr lang="en-US" sz="1700" b="1" dirty="0">
                <a:solidFill>
                  <a:prstClr val="white"/>
                </a:solidFill>
              </a:endParaRPr>
            </a:p>
          </p:txBody>
        </p:sp>
      </p:grpSp>
      <p:grpSp>
        <p:nvGrpSpPr>
          <p:cNvPr id="7" name="Group 13"/>
          <p:cNvGrpSpPr/>
          <p:nvPr/>
        </p:nvGrpSpPr>
        <p:grpSpPr>
          <a:xfrm>
            <a:off x="533400" y="3959206"/>
            <a:ext cx="2438400" cy="393892"/>
            <a:chOff x="1502" y="4330390"/>
            <a:chExt cx="2754436" cy="393892"/>
          </a:xfrm>
        </p:grpSpPr>
        <p:sp>
          <p:nvSpPr>
            <p:cNvPr id="27" name="Rounded Rectangle 26"/>
            <p:cNvSpPr/>
            <p:nvPr/>
          </p:nvSpPr>
          <p:spPr>
            <a:xfrm>
              <a:off x="1502" y="4330390"/>
              <a:ext cx="2754436" cy="393892"/>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28" name="Rounded Rectangle 24"/>
            <p:cNvSpPr/>
            <p:nvPr/>
          </p:nvSpPr>
          <p:spPr>
            <a:xfrm>
              <a:off x="13039" y="4341927"/>
              <a:ext cx="2731362" cy="37081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T-Cell Redirecting mABs</a:t>
              </a:r>
              <a:endParaRPr lang="en-US" sz="1700" dirty="0">
                <a:solidFill>
                  <a:prstClr val="white"/>
                </a:solidFill>
              </a:endParaRPr>
            </a:p>
          </p:txBody>
        </p:sp>
      </p:grpSp>
      <p:grpSp>
        <p:nvGrpSpPr>
          <p:cNvPr id="8" name="Group 14"/>
          <p:cNvGrpSpPr/>
          <p:nvPr/>
        </p:nvGrpSpPr>
        <p:grpSpPr>
          <a:xfrm>
            <a:off x="3200400" y="1752600"/>
            <a:ext cx="2731768" cy="4126667"/>
            <a:chOff x="2879363" y="2168767"/>
            <a:chExt cx="2688854" cy="393892"/>
          </a:xfrm>
        </p:grpSpPr>
        <p:sp>
          <p:nvSpPr>
            <p:cNvPr id="25" name="Rounded Rectangle 24"/>
            <p:cNvSpPr/>
            <p:nvPr/>
          </p:nvSpPr>
          <p:spPr>
            <a:xfrm>
              <a:off x="2879363" y="2168767"/>
              <a:ext cx="2688854" cy="393892"/>
            </a:xfrm>
            <a:prstGeom prst="roundRect">
              <a:avLst>
                <a:gd name="adj" fmla="val 10000"/>
              </a:avLst>
            </a:prstGeom>
          </p:spPr>
          <p:style>
            <a:lnRef idx="1">
              <a:schemeClr val="accent4"/>
            </a:lnRef>
            <a:fillRef idx="3">
              <a:schemeClr val="accent4"/>
            </a:fillRef>
            <a:effectRef idx="2">
              <a:schemeClr val="accent4"/>
            </a:effectRef>
            <a:fontRef idx="minor">
              <a:schemeClr val="lt1"/>
            </a:fontRef>
          </p:style>
        </p:sp>
        <p:sp>
          <p:nvSpPr>
            <p:cNvPr id="26" name="Rounded Rectangle 26"/>
            <p:cNvSpPr/>
            <p:nvPr/>
          </p:nvSpPr>
          <p:spPr>
            <a:xfrm>
              <a:off x="2951503" y="2180304"/>
              <a:ext cx="2478992" cy="370818"/>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b="1" dirty="0" smtClean="0">
                  <a:solidFill>
                    <a:prstClr val="white"/>
                  </a:solidFill>
                </a:rPr>
                <a:t>B-Cell Immunity</a:t>
              </a: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smtClean="0">
                <a:solidFill>
                  <a:prstClr val="white"/>
                </a:solidFill>
              </a:endParaRPr>
            </a:p>
            <a:p>
              <a:pPr algn="ctr" defTabSz="755650">
                <a:lnSpc>
                  <a:spcPct val="90000"/>
                </a:lnSpc>
                <a:spcBef>
                  <a:spcPct val="0"/>
                </a:spcBef>
                <a:spcAft>
                  <a:spcPct val="35000"/>
                </a:spcAft>
              </a:pPr>
              <a:endParaRPr lang="en-US" sz="1700" dirty="0">
                <a:solidFill>
                  <a:prstClr val="white"/>
                </a:solidFill>
              </a:endParaRPr>
            </a:p>
          </p:txBody>
        </p:sp>
      </p:grpSp>
      <p:grpSp>
        <p:nvGrpSpPr>
          <p:cNvPr id="9" name="Group 15"/>
          <p:cNvGrpSpPr/>
          <p:nvPr/>
        </p:nvGrpSpPr>
        <p:grpSpPr>
          <a:xfrm>
            <a:off x="3265362" y="3077166"/>
            <a:ext cx="2602038" cy="393892"/>
            <a:chOff x="2813781" y="3439558"/>
            <a:chExt cx="2754436" cy="393892"/>
          </a:xfrm>
        </p:grpSpPr>
        <p:sp>
          <p:nvSpPr>
            <p:cNvPr id="23" name="Rounded Rectangle 22"/>
            <p:cNvSpPr/>
            <p:nvPr/>
          </p:nvSpPr>
          <p:spPr>
            <a:xfrm>
              <a:off x="2813781" y="3439558"/>
              <a:ext cx="2754436" cy="393892"/>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24" name="Rounded Rectangle 28"/>
            <p:cNvSpPr/>
            <p:nvPr/>
          </p:nvSpPr>
          <p:spPr>
            <a:xfrm>
              <a:off x="2825318" y="3451095"/>
              <a:ext cx="2731362" cy="37081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Checkpoint modulators</a:t>
              </a:r>
              <a:endParaRPr lang="en-US" sz="1700" dirty="0">
                <a:solidFill>
                  <a:prstClr val="white"/>
                </a:solidFill>
              </a:endParaRPr>
            </a:p>
          </p:txBody>
        </p:sp>
      </p:grpSp>
      <p:grpSp>
        <p:nvGrpSpPr>
          <p:cNvPr id="10" name="Group 4"/>
          <p:cNvGrpSpPr/>
          <p:nvPr/>
        </p:nvGrpSpPr>
        <p:grpSpPr>
          <a:xfrm>
            <a:off x="537516" y="2171558"/>
            <a:ext cx="8149283" cy="393892"/>
            <a:chOff x="1502" y="433144"/>
            <a:chExt cx="8378995" cy="393892"/>
          </a:xfrm>
        </p:grpSpPr>
        <p:sp>
          <p:nvSpPr>
            <p:cNvPr id="45" name="Rounded Rectangle 44"/>
            <p:cNvSpPr/>
            <p:nvPr/>
          </p:nvSpPr>
          <p:spPr>
            <a:xfrm>
              <a:off x="1502" y="433144"/>
              <a:ext cx="8378995" cy="393892"/>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46" name="Rounded Rectangle 6"/>
            <p:cNvSpPr/>
            <p:nvPr/>
          </p:nvSpPr>
          <p:spPr>
            <a:xfrm>
              <a:off x="13039" y="444681"/>
              <a:ext cx="8355921" cy="37081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Cytokines</a:t>
              </a:r>
              <a:endParaRPr lang="en-US" sz="1700" dirty="0">
                <a:solidFill>
                  <a:prstClr val="white"/>
                </a:solidFill>
              </a:endParaRPr>
            </a:p>
          </p:txBody>
        </p:sp>
      </p:grpSp>
      <p:grpSp>
        <p:nvGrpSpPr>
          <p:cNvPr id="11" name="Group 5"/>
          <p:cNvGrpSpPr/>
          <p:nvPr/>
        </p:nvGrpSpPr>
        <p:grpSpPr>
          <a:xfrm>
            <a:off x="537516" y="2613377"/>
            <a:ext cx="8149284" cy="393892"/>
            <a:chOff x="1502" y="866171"/>
            <a:chExt cx="8378995" cy="393892"/>
          </a:xfrm>
        </p:grpSpPr>
        <p:sp>
          <p:nvSpPr>
            <p:cNvPr id="43" name="Rounded Rectangle 42"/>
            <p:cNvSpPr/>
            <p:nvPr/>
          </p:nvSpPr>
          <p:spPr>
            <a:xfrm>
              <a:off x="1502" y="866171"/>
              <a:ext cx="8378995" cy="393892"/>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44" name="Rounded Rectangle 8"/>
            <p:cNvSpPr/>
            <p:nvPr/>
          </p:nvSpPr>
          <p:spPr>
            <a:xfrm>
              <a:off x="13039" y="877708"/>
              <a:ext cx="8355921" cy="37081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Adjuvants</a:t>
              </a:r>
              <a:endParaRPr lang="en-US" sz="1700" dirty="0">
                <a:solidFill>
                  <a:prstClr val="white"/>
                </a:solidFill>
              </a:endParaRPr>
            </a:p>
          </p:txBody>
        </p:sp>
      </p:grpSp>
      <p:grpSp>
        <p:nvGrpSpPr>
          <p:cNvPr id="12" name="Group 6"/>
          <p:cNvGrpSpPr/>
          <p:nvPr/>
        </p:nvGrpSpPr>
        <p:grpSpPr>
          <a:xfrm>
            <a:off x="537516" y="4874178"/>
            <a:ext cx="8149284" cy="393892"/>
            <a:chOff x="1502" y="1299199"/>
            <a:chExt cx="8378995" cy="393892"/>
          </a:xfrm>
        </p:grpSpPr>
        <p:sp>
          <p:nvSpPr>
            <p:cNvPr id="41" name="Rounded Rectangle 40"/>
            <p:cNvSpPr/>
            <p:nvPr/>
          </p:nvSpPr>
          <p:spPr>
            <a:xfrm>
              <a:off x="1502" y="1299199"/>
              <a:ext cx="8378995" cy="393892"/>
            </a:xfrm>
            <a:prstGeom prst="roundRect">
              <a:avLst>
                <a:gd name="adj" fmla="val 10000"/>
              </a:avLst>
            </a:prstGeom>
          </p:spPr>
          <p:style>
            <a:lnRef idx="1">
              <a:schemeClr val="accent6"/>
            </a:lnRef>
            <a:fillRef idx="3">
              <a:schemeClr val="accent6"/>
            </a:fillRef>
            <a:effectRef idx="2">
              <a:schemeClr val="accent6"/>
            </a:effectRef>
            <a:fontRef idx="minor">
              <a:schemeClr val="lt1"/>
            </a:fontRef>
          </p:style>
        </p:sp>
        <p:sp>
          <p:nvSpPr>
            <p:cNvPr id="42" name="Rounded Rectangle 10"/>
            <p:cNvSpPr/>
            <p:nvPr/>
          </p:nvSpPr>
          <p:spPr>
            <a:xfrm>
              <a:off x="13039" y="1310736"/>
              <a:ext cx="8355921" cy="370818"/>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Oncolytic Viruses</a:t>
              </a:r>
              <a:endParaRPr lang="en-US" sz="1700" dirty="0">
                <a:solidFill>
                  <a:prstClr val="white"/>
                </a:solidFill>
              </a:endParaRPr>
            </a:p>
          </p:txBody>
        </p:sp>
      </p:grpSp>
      <p:grpSp>
        <p:nvGrpSpPr>
          <p:cNvPr id="13" name="Group 8"/>
          <p:cNvGrpSpPr/>
          <p:nvPr/>
        </p:nvGrpSpPr>
        <p:grpSpPr>
          <a:xfrm>
            <a:off x="537516" y="5321108"/>
            <a:ext cx="5329884" cy="393892"/>
            <a:chOff x="1502" y="2599593"/>
            <a:chExt cx="5566716" cy="393892"/>
          </a:xfrm>
        </p:grpSpPr>
        <p:sp>
          <p:nvSpPr>
            <p:cNvPr id="37" name="Rounded Rectangle 36"/>
            <p:cNvSpPr/>
            <p:nvPr/>
          </p:nvSpPr>
          <p:spPr>
            <a:xfrm>
              <a:off x="1502" y="2599593"/>
              <a:ext cx="5566716" cy="393892"/>
            </a:xfrm>
            <a:prstGeom prst="roundRect">
              <a:avLst>
                <a:gd name="adj" fmla="val 10000"/>
              </a:avLst>
            </a:prstGeom>
          </p:spPr>
          <p:style>
            <a:lnRef idx="1">
              <a:schemeClr val="accent6"/>
            </a:lnRef>
            <a:fillRef idx="3">
              <a:schemeClr val="accent6"/>
            </a:fillRef>
            <a:effectRef idx="2">
              <a:schemeClr val="accent6"/>
            </a:effectRef>
            <a:fontRef idx="minor">
              <a:schemeClr val="lt1"/>
            </a:fontRef>
          </p:style>
        </p:sp>
        <p:sp>
          <p:nvSpPr>
            <p:cNvPr id="38" name="Rounded Rectangle 14"/>
            <p:cNvSpPr/>
            <p:nvPr/>
          </p:nvSpPr>
          <p:spPr>
            <a:xfrm>
              <a:off x="13039" y="2611130"/>
              <a:ext cx="5543642" cy="370818"/>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Antigen Specific Cellular Immunotherapy</a:t>
              </a:r>
              <a:endParaRPr lang="en-US" sz="1700" dirty="0">
                <a:solidFill>
                  <a:prstClr val="white"/>
                </a:solidFill>
              </a:endParaRPr>
            </a:p>
          </p:txBody>
        </p:sp>
      </p:grpSp>
      <p:grpSp>
        <p:nvGrpSpPr>
          <p:cNvPr id="14" name="Group 10"/>
          <p:cNvGrpSpPr/>
          <p:nvPr/>
        </p:nvGrpSpPr>
        <p:grpSpPr>
          <a:xfrm>
            <a:off x="533400" y="4419600"/>
            <a:ext cx="2438400" cy="393892"/>
            <a:chOff x="1502" y="3031308"/>
            <a:chExt cx="2754436" cy="393892"/>
          </a:xfrm>
        </p:grpSpPr>
        <p:sp>
          <p:nvSpPr>
            <p:cNvPr id="33" name="Rounded Rectangle 32"/>
            <p:cNvSpPr/>
            <p:nvPr/>
          </p:nvSpPr>
          <p:spPr>
            <a:xfrm>
              <a:off x="1502" y="3031308"/>
              <a:ext cx="2754436" cy="393892"/>
            </a:xfrm>
            <a:prstGeom prst="roundRect">
              <a:avLst>
                <a:gd name="adj" fmla="val 10000"/>
              </a:avLst>
            </a:prstGeom>
          </p:spPr>
          <p:style>
            <a:lnRef idx="1">
              <a:schemeClr val="accent6"/>
            </a:lnRef>
            <a:fillRef idx="3">
              <a:schemeClr val="accent6"/>
            </a:fillRef>
            <a:effectRef idx="2">
              <a:schemeClr val="accent6"/>
            </a:effectRef>
            <a:fontRef idx="minor">
              <a:schemeClr val="lt1"/>
            </a:fontRef>
          </p:style>
        </p:sp>
        <p:sp>
          <p:nvSpPr>
            <p:cNvPr id="34" name="Rounded Rectangle 18"/>
            <p:cNvSpPr/>
            <p:nvPr/>
          </p:nvSpPr>
          <p:spPr>
            <a:xfrm>
              <a:off x="13039" y="3042845"/>
              <a:ext cx="2731362" cy="370818"/>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Adoptive T-Cell Therapy</a:t>
              </a:r>
              <a:endParaRPr lang="en-US" sz="1700" dirty="0">
                <a:solidFill>
                  <a:prstClr val="white"/>
                </a:solidFill>
              </a:endParaRPr>
            </a:p>
          </p:txBody>
        </p:sp>
      </p:grpSp>
      <p:grpSp>
        <p:nvGrpSpPr>
          <p:cNvPr id="5" name="Group 11"/>
          <p:cNvGrpSpPr/>
          <p:nvPr/>
        </p:nvGrpSpPr>
        <p:grpSpPr>
          <a:xfrm>
            <a:off x="533400" y="3075567"/>
            <a:ext cx="2438400" cy="393892"/>
            <a:chOff x="1502" y="3464335"/>
            <a:chExt cx="2754436" cy="393892"/>
          </a:xfrm>
        </p:grpSpPr>
        <p:sp>
          <p:nvSpPr>
            <p:cNvPr id="31" name="Rounded Rectangle 30"/>
            <p:cNvSpPr/>
            <p:nvPr/>
          </p:nvSpPr>
          <p:spPr>
            <a:xfrm>
              <a:off x="1502" y="3464335"/>
              <a:ext cx="2754436" cy="393892"/>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32" name="Rounded Rectangle 20"/>
            <p:cNvSpPr/>
            <p:nvPr/>
          </p:nvSpPr>
          <p:spPr>
            <a:xfrm>
              <a:off x="13039" y="3475872"/>
              <a:ext cx="2731362" cy="37081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T-cell Checkpoint Modulators</a:t>
              </a:r>
              <a:endParaRPr lang="en-US" sz="1700" dirty="0">
                <a:solidFill>
                  <a:prstClr val="white"/>
                </a:solidFill>
              </a:endParaRPr>
            </a:p>
          </p:txBody>
        </p:sp>
      </p:grpSp>
      <p:grpSp>
        <p:nvGrpSpPr>
          <p:cNvPr id="6" name="Group 12"/>
          <p:cNvGrpSpPr/>
          <p:nvPr/>
        </p:nvGrpSpPr>
        <p:grpSpPr>
          <a:xfrm>
            <a:off x="533400" y="3517387"/>
            <a:ext cx="2438400" cy="393892"/>
            <a:chOff x="1502" y="3897363"/>
            <a:chExt cx="2754436" cy="393892"/>
          </a:xfrm>
        </p:grpSpPr>
        <p:sp>
          <p:nvSpPr>
            <p:cNvPr id="29" name="Rounded Rectangle 28"/>
            <p:cNvSpPr/>
            <p:nvPr/>
          </p:nvSpPr>
          <p:spPr>
            <a:xfrm>
              <a:off x="1502" y="3897363"/>
              <a:ext cx="2754436" cy="393892"/>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30" name="Rounded Rectangle 22"/>
            <p:cNvSpPr/>
            <p:nvPr/>
          </p:nvSpPr>
          <p:spPr>
            <a:xfrm>
              <a:off x="13039" y="3908900"/>
              <a:ext cx="2731362" cy="37081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smtClean="0">
                  <a:solidFill>
                    <a:prstClr val="white"/>
                  </a:solidFill>
                </a:rPr>
                <a:t>T-reg Therapies</a:t>
              </a:r>
              <a:endParaRPr lang="en-US" sz="1700" dirty="0">
                <a:solidFill>
                  <a:prstClr val="white"/>
                </a:solidFill>
              </a:endParaRPr>
            </a:p>
          </p:txBody>
        </p:sp>
      </p:grpSp>
      <p:grpSp>
        <p:nvGrpSpPr>
          <p:cNvPr id="48" name="Group 47"/>
          <p:cNvGrpSpPr/>
          <p:nvPr/>
        </p:nvGrpSpPr>
        <p:grpSpPr>
          <a:xfrm>
            <a:off x="6095999" y="4419600"/>
            <a:ext cx="2590801" cy="393892"/>
            <a:chOff x="5626061" y="3015757"/>
            <a:chExt cx="2754436" cy="393892"/>
          </a:xfrm>
        </p:grpSpPr>
        <p:sp>
          <p:nvSpPr>
            <p:cNvPr id="49" name="Rounded Rectangle 48"/>
            <p:cNvSpPr/>
            <p:nvPr/>
          </p:nvSpPr>
          <p:spPr>
            <a:xfrm>
              <a:off x="5626061" y="3015757"/>
              <a:ext cx="2754436" cy="393892"/>
            </a:xfrm>
            <a:prstGeom prst="roundRect">
              <a:avLst>
                <a:gd name="adj" fmla="val 10000"/>
              </a:avLst>
            </a:prstGeom>
          </p:spPr>
          <p:style>
            <a:lnRef idx="1">
              <a:schemeClr val="accent6"/>
            </a:lnRef>
            <a:fillRef idx="3">
              <a:schemeClr val="accent6"/>
            </a:fillRef>
            <a:effectRef idx="2">
              <a:schemeClr val="accent6"/>
            </a:effectRef>
            <a:fontRef idx="minor">
              <a:schemeClr val="lt1"/>
            </a:fontRef>
          </p:style>
        </p:sp>
        <p:sp>
          <p:nvSpPr>
            <p:cNvPr id="50" name="Rounded Rectangle 32"/>
            <p:cNvSpPr/>
            <p:nvPr/>
          </p:nvSpPr>
          <p:spPr>
            <a:xfrm>
              <a:off x="5637598" y="3027294"/>
              <a:ext cx="2731362" cy="370818"/>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NK Cell Therapies</a:t>
              </a:r>
              <a:endParaRPr lang="en-US" sz="1700" kern="12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Checkpoints Likely to Be Foundational</a:t>
            </a:r>
            <a:endParaRPr lang="en-US" sz="3200" dirty="0"/>
          </a:p>
        </p:txBody>
      </p:sp>
      <p:sp>
        <p:nvSpPr>
          <p:cNvPr id="10" name="Text Placeholder 9"/>
          <p:cNvSpPr>
            <a:spLocks noGrp="1"/>
          </p:cNvSpPr>
          <p:nvPr>
            <p:ph type="body" sz="quarter" idx="10"/>
          </p:nvPr>
        </p:nvSpPr>
        <p:spPr/>
        <p:txBody>
          <a:bodyPr/>
          <a:lstStyle/>
          <a:p>
            <a:pPr lvl="0"/>
            <a:r>
              <a:rPr lang="en-US" i="1" dirty="0" smtClean="0"/>
              <a:t>Defined Health</a:t>
            </a:r>
          </a:p>
        </p:txBody>
      </p:sp>
      <p:sp>
        <p:nvSpPr>
          <p:cNvPr id="11" name="Text Placeholder 10"/>
          <p:cNvSpPr>
            <a:spLocks noGrp="1"/>
          </p:cNvSpPr>
          <p:nvPr>
            <p:ph type="body" sz="quarter" idx="11"/>
          </p:nvPr>
        </p:nvSpPr>
        <p:spPr/>
        <p:txBody>
          <a:bodyPr>
            <a:normAutofit fontScale="92500"/>
          </a:bodyPr>
          <a:lstStyle/>
          <a:p>
            <a:pPr marL="342900" lvl="0" indent="-342900">
              <a:spcBef>
                <a:spcPct val="20000"/>
              </a:spcBef>
              <a:buClrTx/>
              <a:buSzTx/>
              <a:buFont typeface="Arial" pitchFamily="34" charset="0"/>
              <a:buChar char="•"/>
              <a:defRPr/>
            </a:pPr>
            <a:r>
              <a:rPr lang="en-US" sz="2000" dirty="0" smtClean="0"/>
              <a:t>Anti-PD/L-1 agents will be similar to that of the taxanes being the foundational piece of immunotherapy regimens across tumor types and lines of therapy.</a:t>
            </a:r>
          </a:p>
        </p:txBody>
      </p:sp>
      <p:sp>
        <p:nvSpPr>
          <p:cNvPr id="3" name="Slide Number Placeholder 2"/>
          <p:cNvSpPr>
            <a:spLocks noGrp="1"/>
          </p:cNvSpPr>
          <p:nvPr>
            <p:ph type="sldNum" sz="quarter" idx="4294967295"/>
          </p:nvPr>
        </p:nvSpPr>
        <p:spPr>
          <a:xfrm>
            <a:off x="8763000" y="6356350"/>
            <a:ext cx="381000" cy="365125"/>
          </a:xfrm>
          <a:prstGeom prst="rect">
            <a:avLst/>
          </a:prstGeom>
        </p:spPr>
        <p:txBody>
          <a:bodyPr/>
          <a:lstStyle/>
          <a:p>
            <a:fld id="{01574A41-E487-4BB2-83AF-6D771CC5D470}" type="slidenum">
              <a:rPr lang="en-US" smtClean="0"/>
              <a:pPr/>
              <a:t>5</a:t>
            </a:fld>
            <a:endParaRPr lang="en-US" dirty="0"/>
          </a:p>
        </p:txBody>
      </p:sp>
      <p:graphicFrame>
        <p:nvGraphicFramePr>
          <p:cNvPr id="8" name="Content Placeholder 7"/>
          <p:cNvGraphicFramePr>
            <a:graphicFrameLocks noGrp="1"/>
          </p:cNvGraphicFramePr>
          <p:nvPr>
            <p:ph idx="1"/>
          </p:nvPr>
        </p:nvGraphicFramePr>
        <p:xfrm>
          <a:off x="685800" y="2133600"/>
          <a:ext cx="7467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5308"/>
            <a:ext cx="8839200" cy="762000"/>
          </a:xfrm>
        </p:spPr>
        <p:txBody>
          <a:bodyPr/>
          <a:lstStyle/>
          <a:p>
            <a:r>
              <a:rPr lang="en-US" dirty="0" smtClean="0"/>
              <a:t>On the Heels of Checkpoints, 2015 is a Boom Year for Adoptive T-Cell Therapies</a:t>
            </a:r>
            <a:endParaRPr lang="en-US" dirty="0"/>
          </a:p>
        </p:txBody>
      </p:sp>
      <p:sp>
        <p:nvSpPr>
          <p:cNvPr id="3" name="Text Placeholder 2"/>
          <p:cNvSpPr>
            <a:spLocks noGrp="1"/>
          </p:cNvSpPr>
          <p:nvPr>
            <p:ph type="body" sz="quarter" idx="10"/>
          </p:nvPr>
        </p:nvSpPr>
        <p:spPr/>
        <p:txBody>
          <a:bodyPr/>
          <a:lstStyle/>
          <a:p>
            <a:r>
              <a:rPr lang="en-US" dirty="0" smtClean="0"/>
              <a:t>http://www.intechopen.com/books/melanoma-in-the-clinic-diagnosis-management-and-complications-of-malignancy/adoptive-t-cell-therapy-of-melanoma-promises-and-challenges</a:t>
            </a:r>
            <a:endParaRPr lang="en-US" dirty="0"/>
          </a:p>
        </p:txBody>
      </p:sp>
      <p:pic>
        <p:nvPicPr>
          <p:cNvPr id="1027" name="Picture 3"/>
          <p:cNvPicPr>
            <a:picLocks noChangeAspect="1" noChangeArrowheads="1"/>
          </p:cNvPicPr>
          <p:nvPr/>
        </p:nvPicPr>
        <p:blipFill>
          <a:blip r:embed="rId3" cstate="print"/>
          <a:srcRect r="1515" b="1606"/>
          <a:stretch>
            <a:fillRect/>
          </a:stretch>
        </p:blipFill>
        <p:spPr bwMode="auto">
          <a:xfrm>
            <a:off x="1752600" y="1107831"/>
            <a:ext cx="5105400" cy="50268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0" y="3048000"/>
            <a:ext cx="1676400" cy="1200329"/>
          </a:xfrm>
          <a:prstGeom prst="rect">
            <a:avLst/>
          </a:prstGeom>
          <a:noFill/>
        </p:spPr>
        <p:txBody>
          <a:bodyPr wrap="square" rtlCol="0">
            <a:spAutoFit/>
          </a:bodyPr>
          <a:lstStyle/>
          <a:p>
            <a:pPr algn="ctr"/>
            <a:r>
              <a:rPr lang="en-US" b="1" dirty="0" smtClean="0">
                <a:solidFill>
                  <a:schemeClr val="accent2"/>
                </a:solidFill>
              </a:rPr>
              <a:t>Tumor Infiltrating Lymphocytes (TILs)</a:t>
            </a:r>
            <a:endParaRPr lang="en-US" b="1" dirty="0">
              <a:solidFill>
                <a:schemeClr val="accent2"/>
              </a:solidFill>
            </a:endParaRPr>
          </a:p>
        </p:txBody>
      </p:sp>
      <p:sp>
        <p:nvSpPr>
          <p:cNvPr id="7" name="TextBox 6"/>
          <p:cNvSpPr txBox="1"/>
          <p:nvPr/>
        </p:nvSpPr>
        <p:spPr>
          <a:xfrm>
            <a:off x="7086600" y="1923871"/>
            <a:ext cx="1752600" cy="1200329"/>
          </a:xfrm>
          <a:prstGeom prst="rect">
            <a:avLst/>
          </a:prstGeom>
          <a:noFill/>
        </p:spPr>
        <p:txBody>
          <a:bodyPr wrap="square" rtlCol="0">
            <a:spAutoFit/>
          </a:bodyPr>
          <a:lstStyle/>
          <a:p>
            <a:pPr algn="ctr"/>
            <a:r>
              <a:rPr lang="en-US" b="1" dirty="0" smtClean="0">
                <a:solidFill>
                  <a:schemeClr val="accent2"/>
                </a:solidFill>
              </a:rPr>
              <a:t>Chimeric Antigen Receptors (CARs)</a:t>
            </a:r>
            <a:endParaRPr lang="en-US" b="1" dirty="0">
              <a:solidFill>
                <a:schemeClr val="accent2"/>
              </a:solidFill>
            </a:endParaRPr>
          </a:p>
        </p:txBody>
      </p:sp>
      <p:sp>
        <p:nvSpPr>
          <p:cNvPr id="8" name="TextBox 7"/>
          <p:cNvSpPr txBox="1"/>
          <p:nvPr/>
        </p:nvSpPr>
        <p:spPr>
          <a:xfrm>
            <a:off x="0" y="1676400"/>
            <a:ext cx="1676400" cy="923330"/>
          </a:xfrm>
          <a:prstGeom prst="rect">
            <a:avLst/>
          </a:prstGeom>
          <a:noFill/>
        </p:spPr>
        <p:txBody>
          <a:bodyPr wrap="square" rtlCol="0">
            <a:spAutoFit/>
          </a:bodyPr>
          <a:lstStyle/>
          <a:p>
            <a:pPr algn="ctr"/>
            <a:r>
              <a:rPr lang="en-US" b="1" dirty="0" smtClean="0">
                <a:solidFill>
                  <a:schemeClr val="accent2"/>
                </a:solidFill>
              </a:rPr>
              <a:t>T-Cell Receptors</a:t>
            </a:r>
          </a:p>
          <a:p>
            <a:pPr algn="ctr"/>
            <a:r>
              <a:rPr lang="en-US" b="1" dirty="0" smtClean="0">
                <a:solidFill>
                  <a:schemeClr val="accent2"/>
                </a:solidFill>
              </a:rPr>
              <a:t>(TCRs)</a:t>
            </a:r>
            <a:endParaRPr lang="en-US" b="1" dirty="0">
              <a:solidFill>
                <a:schemeClr val="accent2"/>
              </a:solidFill>
            </a:endParaRPr>
          </a:p>
        </p:txBody>
      </p:sp>
      <p:cxnSp>
        <p:nvCxnSpPr>
          <p:cNvPr id="10" name="Straight Arrow Connector 9"/>
          <p:cNvCxnSpPr/>
          <p:nvPr/>
        </p:nvCxnSpPr>
        <p:spPr>
          <a:xfrm flipV="1">
            <a:off x="990600" y="2514600"/>
            <a:ext cx="17526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248400" y="2362200"/>
            <a:ext cx="1143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47800" y="2133600"/>
            <a:ext cx="32766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PoC Triggers Flurry of Investments into CAR-Ts </a:t>
            </a:r>
            <a:endParaRPr lang="en-US" dirty="0"/>
          </a:p>
        </p:txBody>
      </p:sp>
      <p:sp>
        <p:nvSpPr>
          <p:cNvPr id="23" name="Content Placeholder 22"/>
          <p:cNvSpPr>
            <a:spLocks noGrp="1"/>
          </p:cNvSpPr>
          <p:nvPr>
            <p:ph idx="1"/>
          </p:nvPr>
        </p:nvSpPr>
        <p:spPr>
          <a:xfrm>
            <a:off x="228600" y="1066801"/>
            <a:ext cx="8763000" cy="1371599"/>
          </a:xfrm>
        </p:spPr>
        <p:txBody>
          <a:bodyPr>
            <a:normAutofit/>
          </a:bodyPr>
          <a:lstStyle/>
          <a:p>
            <a:r>
              <a:rPr lang="en-US" sz="1600" dirty="0" smtClean="0"/>
              <a:t>A growing number of biotechs are now well-financed to translate CAR-Ts into commercial products:</a:t>
            </a:r>
          </a:p>
          <a:p>
            <a:pPr lvl="1"/>
            <a:r>
              <a:rPr lang="en-US" sz="1600" dirty="0" smtClean="0"/>
              <a:t>CAR-Ts:  Juno Therapeutics, bluebird bio, Kite Pharma, Cellectis S.A., Bellicum, Cardio3 and Autolus</a:t>
            </a:r>
          </a:p>
          <a:p>
            <a:r>
              <a:rPr lang="en-US" sz="1600" dirty="0" smtClean="0"/>
              <a:t>Pharma has entered the space, both through traditional risk-sharing partnerships with biotech (e.g. Pfizer-Cellectis) and direct academic collaborations (e.g. Novartis-UPenn, Amgen/Kite).</a:t>
            </a:r>
            <a:endParaRPr lang="en-US" sz="1600" dirty="0"/>
          </a:p>
        </p:txBody>
      </p:sp>
      <p:pic>
        <p:nvPicPr>
          <p:cNvPr id="5" name="Picture 3"/>
          <p:cNvPicPr>
            <a:picLocks noChangeAspect="1" noChangeArrowheads="1"/>
          </p:cNvPicPr>
          <p:nvPr/>
        </p:nvPicPr>
        <p:blipFill>
          <a:blip r:embed="rId3" cstate="print"/>
          <a:srcRect l="19597" t="25161" r="41210" b="40000"/>
          <a:stretch>
            <a:fillRect/>
          </a:stretch>
        </p:blipFill>
        <p:spPr bwMode="auto">
          <a:xfrm>
            <a:off x="304800" y="2438400"/>
            <a:ext cx="4572000" cy="2286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30" name="Picture 6"/>
          <p:cNvPicPr>
            <a:picLocks noChangeAspect="1" noChangeArrowheads="1"/>
          </p:cNvPicPr>
          <p:nvPr/>
        </p:nvPicPr>
        <p:blipFill>
          <a:blip r:embed="rId4" cstate="print"/>
          <a:srcRect l="16500" t="44444" r="40500" b="17333"/>
          <a:stretch>
            <a:fillRect/>
          </a:stretch>
        </p:blipFill>
        <p:spPr bwMode="auto">
          <a:xfrm>
            <a:off x="4876800" y="2590800"/>
            <a:ext cx="3962400" cy="1981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4" name="Picture 2"/>
          <p:cNvPicPr>
            <a:picLocks noChangeAspect="1" noChangeArrowheads="1"/>
          </p:cNvPicPr>
          <p:nvPr/>
        </p:nvPicPr>
        <p:blipFill>
          <a:blip r:embed="rId5" cstate="print"/>
          <a:srcRect l="19000" t="32889" r="41000" b="44000"/>
          <a:stretch>
            <a:fillRect/>
          </a:stretch>
        </p:blipFill>
        <p:spPr bwMode="auto">
          <a:xfrm>
            <a:off x="128953" y="3505200"/>
            <a:ext cx="4454769" cy="1447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6625" name="Picture 1"/>
          <p:cNvPicPr>
            <a:picLocks noChangeAspect="1" noChangeArrowheads="1"/>
          </p:cNvPicPr>
          <p:nvPr/>
        </p:nvPicPr>
        <p:blipFill>
          <a:blip r:embed="rId6" cstate="print"/>
          <a:srcRect t="17337"/>
          <a:stretch>
            <a:fillRect/>
          </a:stretch>
        </p:blipFill>
        <p:spPr bwMode="auto">
          <a:xfrm>
            <a:off x="2667000" y="3200400"/>
            <a:ext cx="3441853" cy="2543174"/>
          </a:xfrm>
          <a:prstGeom prst="rect">
            <a:avLst/>
          </a:prstGeom>
          <a:noFill/>
          <a:ln w="9525">
            <a:solidFill>
              <a:schemeClr val="tx1"/>
            </a:solidFill>
            <a:miter lim="800000"/>
            <a:headEnd/>
            <a:tailEnd/>
          </a:ln>
        </p:spPr>
      </p:pic>
      <p:pic>
        <p:nvPicPr>
          <p:cNvPr id="8" name="Picture 4"/>
          <p:cNvPicPr>
            <a:picLocks noChangeAspect="1" noChangeArrowheads="1"/>
          </p:cNvPicPr>
          <p:nvPr/>
        </p:nvPicPr>
        <p:blipFill>
          <a:blip r:embed="rId7" cstate="print"/>
          <a:srcRect l="16500" t="43556" r="40500" b="20000"/>
          <a:stretch>
            <a:fillRect/>
          </a:stretch>
        </p:blipFill>
        <p:spPr bwMode="auto">
          <a:xfrm>
            <a:off x="4828479" y="3810000"/>
            <a:ext cx="4163121" cy="19847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8" cstate="print"/>
          <a:srcRect l="19500" t="16889" r="25500" b="45778"/>
          <a:stretch>
            <a:fillRect/>
          </a:stretch>
        </p:blipFill>
        <p:spPr bwMode="auto">
          <a:xfrm>
            <a:off x="1447800" y="4419600"/>
            <a:ext cx="4267200" cy="162929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2" name="Text Placeholder 3"/>
          <p:cNvSpPr txBox="1">
            <a:spLocks/>
          </p:cNvSpPr>
          <p:nvPr/>
        </p:nvSpPr>
        <p:spPr>
          <a:xfrm>
            <a:off x="76200" y="6061496"/>
            <a:ext cx="8991600" cy="228600"/>
          </a:xfrm>
          <a:prstGeom prst="rect">
            <a:avLst/>
          </a:prstGeom>
        </p:spPr>
        <p:txBody>
          <a:bodyPr/>
          <a:lstStyle/>
          <a:p>
            <a:pPr marR="0" lvl="0" algn="l" defTabSz="914400" rtl="0" eaLnBrk="1" fontAlgn="auto" latinLnBrk="0" hangingPunct="1">
              <a:lnSpc>
                <a:spcPct val="100000"/>
              </a:lnSpc>
              <a:spcAft>
                <a:spcPts val="0"/>
              </a:spcAft>
              <a:buClr>
                <a:srgbClr val="002060"/>
              </a:buClr>
              <a:buSzPct val="90000"/>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FierceBiotech, company press releases</a:t>
            </a:r>
          </a:p>
        </p:txBody>
      </p:sp>
    </p:spTree>
    <p:extLst>
      <p:ext uri="{BB962C8B-B14F-4D97-AF65-F5344CB8AC3E}">
        <p14:creationId xmlns:p14="http://schemas.microsoft.com/office/powerpoint/2010/main" val="36185063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l="11127" t="7292" r="11567" b="8333"/>
          <a:stretch>
            <a:fillRect/>
          </a:stretch>
        </p:blipFill>
        <p:spPr bwMode="auto">
          <a:xfrm>
            <a:off x="3352800" y="2071954"/>
            <a:ext cx="4800600" cy="2945822"/>
          </a:xfrm>
          <a:prstGeom prst="rect">
            <a:avLst/>
          </a:prstGeom>
          <a:noFill/>
          <a:ln w="9525">
            <a:solidFill>
              <a:schemeClr val="tx1"/>
            </a:solidFill>
            <a:miter lim="800000"/>
            <a:headEnd/>
            <a:tailEnd/>
          </a:ln>
        </p:spPr>
      </p:pic>
      <p:sp>
        <p:nvSpPr>
          <p:cNvPr id="2" name="Title 1"/>
          <p:cNvSpPr>
            <a:spLocks noGrp="1"/>
          </p:cNvSpPr>
          <p:nvPr>
            <p:ph type="title"/>
          </p:nvPr>
        </p:nvSpPr>
        <p:spPr/>
        <p:txBody>
          <a:bodyPr>
            <a:noAutofit/>
          </a:bodyPr>
          <a:lstStyle/>
          <a:p>
            <a:r>
              <a:rPr lang="en-US" dirty="0" smtClean="0"/>
              <a:t>And Investments into Alternative T-Cell Approaches</a:t>
            </a:r>
            <a:endParaRPr lang="en-US" dirty="0"/>
          </a:p>
        </p:txBody>
      </p:sp>
      <p:sp>
        <p:nvSpPr>
          <p:cNvPr id="9" name="Content Placeholder 8"/>
          <p:cNvSpPr>
            <a:spLocks noGrp="1"/>
          </p:cNvSpPr>
          <p:nvPr>
            <p:ph idx="1"/>
          </p:nvPr>
        </p:nvSpPr>
        <p:spPr>
          <a:xfrm>
            <a:off x="304800" y="1143000"/>
            <a:ext cx="8610600" cy="990599"/>
          </a:xfrm>
        </p:spPr>
        <p:txBody>
          <a:bodyPr>
            <a:noAutofit/>
          </a:bodyPr>
          <a:lstStyle/>
          <a:p>
            <a:r>
              <a:rPr lang="en-US" sz="1600" dirty="0" smtClean="0"/>
              <a:t>TCR and non-cell based monoclonal TCRs:  Adaptimmune, Immunocore and Medigene</a:t>
            </a:r>
          </a:p>
          <a:p>
            <a:r>
              <a:rPr lang="en-US" sz="1600" dirty="0" smtClean="0"/>
              <a:t>TILs (Lion Biotechnologies) and universal donor T-cells (Atara).</a:t>
            </a:r>
            <a:endParaRPr lang="en-US" sz="1600" dirty="0"/>
          </a:p>
        </p:txBody>
      </p:sp>
      <p:sp>
        <p:nvSpPr>
          <p:cNvPr id="10" name="Text Placeholder 9"/>
          <p:cNvSpPr>
            <a:spLocks noGrp="1"/>
          </p:cNvSpPr>
          <p:nvPr>
            <p:ph type="body" sz="quarter" idx="10"/>
          </p:nvPr>
        </p:nvSpPr>
        <p:spPr/>
        <p:txBody>
          <a:bodyPr/>
          <a:lstStyle/>
          <a:p>
            <a:pPr lvl="0"/>
            <a:r>
              <a:rPr lang="en-US" dirty="0" smtClean="0"/>
              <a:t>FierceBiotech, company press releases, company websites</a:t>
            </a:r>
          </a:p>
        </p:txBody>
      </p:sp>
      <p:pic>
        <p:nvPicPr>
          <p:cNvPr id="57347" name="Picture 3"/>
          <p:cNvPicPr>
            <a:picLocks noChangeAspect="1" noChangeArrowheads="1"/>
          </p:cNvPicPr>
          <p:nvPr/>
        </p:nvPicPr>
        <p:blipFill>
          <a:blip r:embed="rId3" cstate="print"/>
          <a:srcRect/>
          <a:stretch>
            <a:fillRect/>
          </a:stretch>
        </p:blipFill>
        <p:spPr bwMode="auto">
          <a:xfrm>
            <a:off x="304800" y="2071954"/>
            <a:ext cx="2922916" cy="265877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057400" y="3367354"/>
            <a:ext cx="2738629" cy="2649238"/>
          </a:xfrm>
          <a:prstGeom prst="rect">
            <a:avLst/>
          </a:prstGeom>
          <a:noFill/>
          <a:ln w="9525">
            <a:solidFill>
              <a:schemeClr val="accent1"/>
            </a:solidFill>
            <a:miter lim="800000"/>
            <a:headEnd/>
            <a:tailEnd/>
          </a:ln>
        </p:spPr>
      </p:pic>
      <p:pic>
        <p:nvPicPr>
          <p:cNvPr id="14" name="Picture 2"/>
          <p:cNvPicPr>
            <a:picLocks noChangeAspect="1" noChangeArrowheads="1"/>
          </p:cNvPicPr>
          <p:nvPr/>
        </p:nvPicPr>
        <p:blipFill>
          <a:blip r:embed="rId5" cstate="print"/>
          <a:srcRect t="7292" r="47877" b="6250"/>
          <a:stretch>
            <a:fillRect/>
          </a:stretch>
        </p:blipFill>
        <p:spPr bwMode="auto">
          <a:xfrm>
            <a:off x="5410200" y="2991492"/>
            <a:ext cx="3328930" cy="310450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2"/>
                </a:solidFill>
              </a:rPr>
              <a:t>Cell Therapy Innovators</a:t>
            </a:r>
            <a:r>
              <a:rPr lang="en-US" sz="2800" dirty="0" smtClean="0"/>
              <a:t> Have Access To Capital for Go To Market Strategy</a:t>
            </a:r>
            <a:endParaRPr lang="en-US" sz="2800"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1417071"/>
              </p:ext>
            </p:extLst>
          </p:nvPr>
        </p:nvGraphicFramePr>
        <p:xfrm>
          <a:off x="381000" y="1219200"/>
          <a:ext cx="8382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10"/>
          </p:nvPr>
        </p:nvSpPr>
        <p:spPr/>
        <p:txBody>
          <a:bodyPr/>
          <a:lstStyle/>
          <a:p>
            <a:pPr lvl="0"/>
            <a:r>
              <a:rPr lang="en-US" dirty="0" smtClean="0">
                <a:solidFill>
                  <a:schemeClr val="tx2"/>
                </a:solidFill>
                <a:latin typeface="Tahoma"/>
                <a:cs typeface="Tahoma"/>
              </a:rPr>
              <a:t>Bloomberg.com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
  <a:themeElements>
    <a:clrScheme name="DH Custom">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2225" cmpd="sng">
          <a:solidFill>
            <a:schemeClr val="tx2"/>
          </a:solidFill>
        </a:ln>
        <a:effectLst/>
        <a:scene3d>
          <a:camera prst="orthographicFront">
            <a:rot lat="0" lon="0" rev="0"/>
          </a:camera>
          <a:lightRig rig="contrasting" dir="t">
            <a:rot lat="0" lon="0" rev="7800000"/>
          </a:lightRig>
        </a:scene3d>
        <a:sp3d>
          <a:bevelT w="139700" h="139700"/>
        </a:sp3d>
      </a:spPr>
      <a:bodyPr rtlCol="0" anchor="ctr"/>
      <a:lstStyle>
        <a:defPPr marL="176213" indent="-176213">
          <a:buFont typeface="Arial" pitchFamily="34" charset="0"/>
          <a:buChar cha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emplate>
  <TotalTime>8085</TotalTime>
  <Words>1882</Words>
  <Application>Microsoft Office PowerPoint</Application>
  <PresentationFormat>On-screen Show (4:3)</PresentationFormat>
  <Paragraphs>416</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Symbol</vt:lpstr>
      <vt:lpstr>Tahoma</vt:lpstr>
      <vt:lpstr>Trebuchet MS</vt:lpstr>
      <vt:lpstr>4</vt:lpstr>
      <vt:lpstr>Sachs Immuno-Oncology: BD&amp;L and Investment Forum  Pharma-Biotech BD&amp;L Panel</vt:lpstr>
      <vt:lpstr>The I/O Space Is Hot, Really Hot…</vt:lpstr>
      <vt:lpstr>The Cancer Immunity Cycle Offers Multiple Points of Intervention</vt:lpstr>
      <vt:lpstr>The I/O Toolkit Crosses All Components of the Immune System and Therapeutic Approaches from Small Molecules to Cell therapy</vt:lpstr>
      <vt:lpstr>Checkpoints Likely to Be Foundational</vt:lpstr>
      <vt:lpstr>On the Heels of Checkpoints, 2015 is a Boom Year for Adoptive T-Cell Therapies</vt:lpstr>
      <vt:lpstr>Clinical PoC Triggers Flurry of Investments into CAR-Ts </vt:lpstr>
      <vt:lpstr>And Investments into Alternative T-Cell Approaches</vt:lpstr>
      <vt:lpstr>Cell Therapy Innovators Have Access To Capital for Go To Market Strategy</vt:lpstr>
      <vt:lpstr>Amgen’s T-Vec: First Oncolytic Virus Immunotherapy Nears Approval</vt:lpstr>
      <vt:lpstr>Vaccines Comprise the Largest Component of the Cancer Immunotherapy Pipeline</vt:lpstr>
      <vt:lpstr>Most Large Pharmaceuticals Have at Least Two Platforms of Clinical Stage Immuno-Oncology Assets</vt:lpstr>
      <vt:lpstr>Players Are Diversifying by Developing Multiple Immunomodulatory Antibodies &amp; Solidifying Franchises Through Combinatorial Optionality</vt:lpstr>
      <vt:lpstr>High Valuations Driven By Need For Access to Complementary I/O assets</vt:lpstr>
      <vt:lpstr>High Valuations Driven By Need For Access to Complementary I/O assets</vt:lpstr>
      <vt:lpstr>Sachs Immuno-Oncology: BD&amp;L and Investment Forum  Pharma-Biotech BD&amp;L Panel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Assessment of . . ,  Oncology Project Search, etc.</dc:title>
  <dc:creator>jczachura</dc:creator>
  <cp:lastModifiedBy>Hotel Guest</cp:lastModifiedBy>
  <cp:revision>622</cp:revision>
  <cp:lastPrinted>2015-05-29T11:46:37Z</cp:lastPrinted>
  <dcterms:created xsi:type="dcterms:W3CDTF">2015-01-20T15:41:45Z</dcterms:created>
  <dcterms:modified xsi:type="dcterms:W3CDTF">2015-05-29T11:47:53Z</dcterms:modified>
</cp:coreProperties>
</file>